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7" r:id="rId3"/>
    <p:sldMasterId id="2147483717" r:id="rId4"/>
  </p:sldMasterIdLst>
  <p:notesMasterIdLst>
    <p:notesMasterId r:id="rId17"/>
  </p:notesMasterIdLst>
  <p:sldIdLst>
    <p:sldId id="348" r:id="rId5"/>
    <p:sldId id="401" r:id="rId6"/>
    <p:sldId id="340" r:id="rId7"/>
    <p:sldId id="391" r:id="rId8"/>
    <p:sldId id="393" r:id="rId9"/>
    <p:sldId id="395" r:id="rId10"/>
    <p:sldId id="396" r:id="rId11"/>
    <p:sldId id="349" r:id="rId12"/>
    <p:sldId id="390" r:id="rId13"/>
    <p:sldId id="405" r:id="rId14"/>
    <p:sldId id="347" r:id="rId15"/>
    <p:sldId id="40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ey Knizhnikov" initials="AK" lastIdx="1" clrIdx="0">
    <p:extLst>
      <p:ext uri="{19B8F6BF-5375-455C-9EA6-DF929625EA0E}">
        <p15:presenceInfo xmlns="" xmlns:p15="http://schemas.microsoft.com/office/powerpoint/2012/main" userId="S-1-5-21-322183908-655650196-6498272-15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C552"/>
    <a:srgbClr val="1F88BA"/>
    <a:srgbClr val="21B24B"/>
    <a:srgbClr val="3492F2"/>
    <a:srgbClr val="7030A0"/>
    <a:srgbClr val="0095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4" autoAdjust="0"/>
    <p:restoredTop sz="93370" autoAdjust="0"/>
  </p:normalViewPr>
  <p:slideViewPr>
    <p:cSldViewPr snapToGrid="0">
      <p:cViewPr varScale="1">
        <p:scale>
          <a:sx n="82" d="100"/>
          <a:sy n="82" d="100"/>
        </p:scale>
        <p:origin x="-854" y="-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300"/>
    </p:cViewPr>
  </p:sorter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8A385-7C35-4B20-9961-46877B5F2820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4CB51-26DF-41B8-8010-3C0FB4D8FE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118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4CB51-26DF-41B8-8010-3C0FB4D8FE6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738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7159">
              <a:defRPr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0" y="9120189"/>
            <a:ext cx="3170238" cy="479425"/>
          </a:xfrm>
          <a:prstGeom prst="rect">
            <a:avLst/>
          </a:prstGeom>
        </p:spPr>
        <p:txBody>
          <a:bodyPr lIns="91432" tIns="45716" rIns="91432" bIns="45716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143375" y="9120189"/>
            <a:ext cx="3170238" cy="479425"/>
          </a:xfrm>
          <a:prstGeom prst="rect">
            <a:avLst/>
          </a:prstGeom>
        </p:spPr>
        <p:txBody>
          <a:bodyPr lIns="91432" tIns="45716" rIns="91432" bIns="45716"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B04376-9AEA-4E56-9F1B-3854702564C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238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>
          <a:xfrm>
            <a:off x="0" y="9120189"/>
            <a:ext cx="3170238" cy="479425"/>
          </a:xfrm>
          <a:prstGeom prst="rect">
            <a:avLst/>
          </a:prstGeom>
        </p:spPr>
        <p:txBody>
          <a:bodyPr lIns="91432" tIns="45716" rIns="91432" bIns="45716"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>
          <a:xfrm>
            <a:off x="4143375" y="9120189"/>
            <a:ext cx="3170238" cy="479425"/>
          </a:xfrm>
          <a:prstGeom prst="rect">
            <a:avLst/>
          </a:prstGeom>
        </p:spPr>
        <p:txBody>
          <a:bodyPr lIns="91432" tIns="45716" rIns="91432" bIns="45716"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8B04376-9AEA-4E56-9F1B-3854702564C8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56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2465A7-7EAA-41D0-9E8E-C87E98BD1620}" type="slidenum">
              <a:rPr kumimoji="0" lang="en-IE" altLang="ru-RU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E" altLang="ru-RU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457200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45529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0A76-8F70-4012-AADC-0BCC5900B2FB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66C6-3FC5-4E11-A2DA-C0774AF8D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75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0A76-8F70-4012-AADC-0BCC5900B2FB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66C6-3FC5-4E11-A2DA-C0774AF8D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58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0A76-8F70-4012-AADC-0BCC5900B2FB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66C6-3FC5-4E11-A2DA-C0774AF8D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113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3115200" y="2923200"/>
            <a:ext cx="7828800" cy="828000"/>
          </a:xfrm>
        </p:spPr>
        <p:txBody>
          <a:bodyPr anchor="ctr">
            <a:normAutofit/>
          </a:bodyPr>
          <a:lstStyle>
            <a:lvl1pPr marL="0" indent="0"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cxnSp>
        <p:nvCxnSpPr>
          <p:cNvPr id="21" name="Straight Connector 8"/>
          <p:cNvCxnSpPr/>
          <p:nvPr/>
        </p:nvCxnSpPr>
        <p:spPr>
          <a:xfrm>
            <a:off x="3113618" y="2921000"/>
            <a:ext cx="7829549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/>
          <p:cNvCxnSpPr/>
          <p:nvPr/>
        </p:nvCxnSpPr>
        <p:spPr>
          <a:xfrm>
            <a:off x="3113618" y="3744914"/>
            <a:ext cx="7829549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3115200" y="1540800"/>
            <a:ext cx="7828800" cy="1206000"/>
          </a:xfrm>
        </p:spPr>
        <p:txBody>
          <a:bodyPr>
            <a:normAutofit/>
          </a:bodyPr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113618" y="2921000"/>
            <a:ext cx="7829549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3113618" y="3744914"/>
            <a:ext cx="7829549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6835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1104000" y="216000"/>
            <a:ext cx="10848000" cy="6415200"/>
          </a:xfrm>
        </p:spPr>
        <p:txBody>
          <a:bodyPr>
            <a:normAutofit/>
          </a:bodyPr>
          <a:lstStyle>
            <a:lvl1pPr marL="182563" indent="-182563">
              <a:defRPr sz="16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11952000" y="2923200"/>
            <a:ext cx="240000" cy="37044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378C474-D9EC-4FD3-93C8-5D4CFD21659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901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04000" y="118800"/>
            <a:ext cx="10852800" cy="65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761600" y="3171600"/>
            <a:ext cx="10046400" cy="29916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761600" y="1836000"/>
            <a:ext cx="10046400" cy="1018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10" name="Straight Connector 12"/>
          <p:cNvCxnSpPr/>
          <p:nvPr/>
        </p:nvCxnSpPr>
        <p:spPr>
          <a:xfrm>
            <a:off x="1761067" y="2976562"/>
            <a:ext cx="10045700" cy="0"/>
          </a:xfrm>
          <a:prstGeom prst="line">
            <a:avLst/>
          </a:prstGeom>
          <a:ln w="6350"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9796800" y="727200"/>
            <a:ext cx="2011200" cy="3348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rgbClr val="0D0D0D"/>
                </a:solidFill>
              </a:defRPr>
            </a:lvl1pPr>
            <a:lvl2pPr marL="0" indent="0" algn="r">
              <a:buNone/>
              <a:defRPr sz="1400"/>
            </a:lvl2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378C474-D9EC-4FD3-93C8-5D4CFD21659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788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9" descr="coral image2.jpg"/>
          <p:cNvPicPr>
            <a:picLocks noChangeAspect="1"/>
          </p:cNvPicPr>
          <p:nvPr/>
        </p:nvPicPr>
        <p:blipFill>
          <a:blip r:embed="rId2" cstate="print"/>
          <a:srcRect l="2441" r="2441"/>
          <a:stretch>
            <a:fillRect/>
          </a:stretch>
        </p:blipFill>
        <p:spPr>
          <a:xfrm>
            <a:off x="1104000" y="216000"/>
            <a:ext cx="10848000" cy="641520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6786664" y="1735200"/>
            <a:ext cx="4210137" cy="3927600"/>
            <a:chOff x="5089997" y="1735200"/>
            <a:chExt cx="3157603" cy="39276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5090400" y="2016000"/>
              <a:ext cx="3157200" cy="3646800"/>
            </a:xfrm>
            <a:prstGeom prst="rect">
              <a:avLst/>
            </a:prstGeom>
            <a:solidFill>
              <a:srgbClr val="102759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090400" y="1735200"/>
              <a:ext cx="1418400" cy="280800"/>
            </a:xfrm>
            <a:prstGeom prst="rect">
              <a:avLst/>
            </a:prstGeom>
            <a:solidFill>
              <a:srgbClr val="102759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3" name="Straight Connector 5"/>
            <p:cNvCxnSpPr/>
            <p:nvPr/>
          </p:nvCxnSpPr>
          <p:spPr>
            <a:xfrm>
              <a:off x="5173975" y="3881438"/>
              <a:ext cx="2921000" cy="1587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  <p:cxnSp>
          <p:nvCxnSpPr>
            <p:cNvPr id="24" name="Straight Connector 5"/>
            <p:cNvCxnSpPr/>
            <p:nvPr/>
          </p:nvCxnSpPr>
          <p:spPr>
            <a:xfrm>
              <a:off x="5173975" y="4775994"/>
              <a:ext cx="2921000" cy="1587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  <p:cxnSp>
          <p:nvCxnSpPr>
            <p:cNvPr id="25" name="Straight Connector 5"/>
            <p:cNvCxnSpPr/>
            <p:nvPr/>
          </p:nvCxnSpPr>
          <p:spPr>
            <a:xfrm flipV="1">
              <a:off x="5089997" y="2016124"/>
              <a:ext cx="3150000" cy="2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</p:grp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378C474-D9EC-4FD3-93C8-5D4CFD21659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6897600" y="2235600"/>
            <a:ext cx="3892800" cy="1519200"/>
          </a:xfrm>
        </p:spPr>
        <p:txBody>
          <a:bodyPr lIns="90000" tIns="46800" rIns="90000" bIns="46800" anchor="t" anchorCtr="0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6897600" y="3927600"/>
            <a:ext cx="3892800" cy="795600"/>
          </a:xfrm>
        </p:spPr>
        <p:txBody>
          <a:bodyPr lIns="90000" tIns="46800" rIns="90000" bIns="46800" anchor="ctr">
            <a:norm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6897600" y="4852800"/>
            <a:ext cx="3892800" cy="820800"/>
          </a:xfrm>
        </p:spPr>
        <p:txBody>
          <a:bodyPr lIns="90000" tIns="46800" rIns="90000" bIns="46800">
            <a:norm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6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tabLst/>
              <a:defRPr sz="1600" b="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33" name="Текст 32"/>
          <p:cNvSpPr>
            <a:spLocks noGrp="1"/>
          </p:cNvSpPr>
          <p:nvPr>
            <p:ph type="body" sz="quarter" idx="18" hasCustomPrompt="1"/>
          </p:nvPr>
        </p:nvSpPr>
        <p:spPr>
          <a:xfrm>
            <a:off x="7017600" y="1746000"/>
            <a:ext cx="1649683" cy="280800"/>
          </a:xfrm>
        </p:spPr>
        <p:txBody>
          <a:bodyPr anchor="ctr" anchorCtr="0">
            <a:normAutofit/>
          </a:bodyPr>
          <a:lstStyle>
            <a:lvl1pPr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952000" y="2923200"/>
            <a:ext cx="240000" cy="3704400"/>
          </a:xfrm>
          <a:prstGeom prst="rect">
            <a:avLst/>
          </a:prstGeom>
          <a:noFill/>
        </p:spPr>
        <p:txBody>
          <a:bodyPr vert="vert270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Cat Holloway / WWF-Canon</a:t>
            </a:r>
          </a:p>
        </p:txBody>
      </p:sp>
    </p:spTree>
    <p:extLst>
      <p:ext uri="{BB962C8B-B14F-4D97-AF65-F5344CB8AC3E}">
        <p14:creationId xmlns:p14="http://schemas.microsoft.com/office/powerpoint/2010/main" val="4252433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0" descr="Himalayas.jpg"/>
          <p:cNvPicPr>
            <a:picLocks noChangeAspect="1"/>
          </p:cNvPicPr>
          <p:nvPr/>
        </p:nvPicPr>
        <p:blipFill>
          <a:blip r:embed="rId2" cstate="print">
            <a:lum bright="-12000"/>
          </a:blip>
          <a:srcRect l="2441" r="2441"/>
          <a:stretch>
            <a:fillRect/>
          </a:stretch>
        </p:blipFill>
        <p:spPr>
          <a:xfrm>
            <a:off x="1104000" y="216000"/>
            <a:ext cx="10848000" cy="641520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6798734" y="1555750"/>
            <a:ext cx="4207933" cy="2571750"/>
            <a:chOff x="5099050" y="1555750"/>
            <a:chExt cx="3155950" cy="2571750"/>
          </a:xfrm>
        </p:grpSpPr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5099050" y="1555750"/>
              <a:ext cx="3155950" cy="2571750"/>
            </a:xfrm>
            <a:prstGeom prst="rect">
              <a:avLst/>
            </a:prstGeom>
            <a:solidFill>
              <a:srgbClr val="7CC8E5">
                <a:alpha val="40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1" name="Straight Connector 10"/>
            <p:cNvCxnSpPr/>
            <p:nvPr/>
          </p:nvCxnSpPr>
          <p:spPr>
            <a:xfrm>
              <a:off x="5099050" y="1557338"/>
              <a:ext cx="3155950" cy="1587"/>
            </a:xfrm>
            <a:prstGeom prst="line">
              <a:avLst/>
            </a:prstGeom>
            <a:ln w="12700">
              <a:solidFill>
                <a:srgbClr val="F3F2E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6902400" y="4276800"/>
            <a:ext cx="3993600" cy="18864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902400" y="2991600"/>
            <a:ext cx="3993600" cy="1058400"/>
          </a:xfrm>
          <a:prstGeom prst="rect">
            <a:avLst/>
          </a:prstGeom>
        </p:spPr>
        <p:txBody>
          <a:bodyPr lIns="90000" tIns="46800" rIns="90000" bIns="46800" anchor="ctr" anchorCtr="0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6902400" y="1638000"/>
            <a:ext cx="3993600" cy="1278000"/>
          </a:xfrm>
        </p:spPr>
        <p:txBody>
          <a:bodyPr lIns="90000" tIns="46800" rIns="90000" bIns="46800" anchor="ctr" anchorCtr="0">
            <a:noAutofit/>
          </a:bodyPr>
          <a:lstStyle>
            <a:lvl1pPr marL="0" indent="0" algn="l">
              <a:buNone/>
              <a:defRPr sz="10000" b="0">
                <a:solidFill>
                  <a:schemeClr val="bg2"/>
                </a:solidFill>
              </a:defRPr>
            </a:lvl1pPr>
            <a:lvl2pPr marL="0" indent="0" algn="r">
              <a:buNone/>
              <a:defRPr sz="1400"/>
            </a:lvl2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6902400" y="579600"/>
            <a:ext cx="3993600" cy="903600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 b="0">
                <a:solidFill>
                  <a:schemeClr val="bg2"/>
                </a:solidFill>
              </a:defRPr>
            </a:lvl1pPr>
            <a:lvl2pPr marL="0" indent="0" algn="l">
              <a:spcAft>
                <a:spcPts val="0"/>
              </a:spcAft>
              <a:buNone/>
              <a:tabLst/>
              <a:defRPr sz="1800" b="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378C474-D9EC-4FD3-93C8-5D4CFD21659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952000" y="2923200"/>
            <a:ext cx="240000" cy="3704400"/>
          </a:xfrm>
          <a:prstGeom prst="rect">
            <a:avLst/>
          </a:prstGeom>
          <a:noFill/>
        </p:spPr>
        <p:txBody>
          <a:bodyPr vert="vert270"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Murat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Selam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/ WWF Nepal</a:t>
            </a:r>
          </a:p>
        </p:txBody>
      </p:sp>
    </p:spTree>
    <p:extLst>
      <p:ext uri="{BB962C8B-B14F-4D97-AF65-F5344CB8AC3E}">
        <p14:creationId xmlns:p14="http://schemas.microsoft.com/office/powerpoint/2010/main" val="3822742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378C474-D9EC-4FD3-93C8-5D4CFD21659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408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rkers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378C474-D9EC-4FD3-93C8-5D4CFD21659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1094400" y="1879200"/>
            <a:ext cx="10732800" cy="36396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73594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378C474-D9EC-4FD3-93C8-5D4CFD21659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1094400" y="1879200"/>
            <a:ext cx="10732800" cy="3639600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7883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0A76-8F70-4012-AADC-0BCC5900B2FB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66C6-3FC5-4E11-A2DA-C0774AF8D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8531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subheaders and 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11808000" y="2458800"/>
            <a:ext cx="240000" cy="37044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378C474-D9EC-4FD3-93C8-5D4CFD21659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9359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title with ma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102784" y="2491200"/>
            <a:ext cx="10705216" cy="3672000"/>
          </a:xfrm>
        </p:spPr>
        <p:txBody>
          <a:bodyPr/>
          <a:lstStyle>
            <a:lvl1pPr indent="-180000">
              <a:spcAft>
                <a:spcPts val="1200"/>
              </a:spcAft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575734" y="2293939"/>
            <a:ext cx="11231033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1102784" y="1360800"/>
            <a:ext cx="10705216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378C474-D9EC-4FD3-93C8-5D4CFD21659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0401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102784" y="2491200"/>
            <a:ext cx="10705216" cy="367200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</a:p>
        </p:txBody>
      </p:sp>
      <p:cxnSp>
        <p:nvCxnSpPr>
          <p:cNvPr id="11" name="Straight Connector 12"/>
          <p:cNvCxnSpPr/>
          <p:nvPr/>
        </p:nvCxnSpPr>
        <p:spPr>
          <a:xfrm>
            <a:off x="575734" y="2293939"/>
            <a:ext cx="11231033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1102784" y="1360800"/>
            <a:ext cx="10705216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378C474-D9EC-4FD3-93C8-5D4CFD21659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226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102784" y="4233600"/>
            <a:ext cx="4993216" cy="615600"/>
          </a:xfrm>
        </p:spPr>
        <p:txBody>
          <a:bodyPr/>
          <a:lstStyle>
            <a:lvl1pPr marL="0" indent="0">
              <a:buNone/>
              <a:defRPr i="1"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575734" y="2293939"/>
            <a:ext cx="11231033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1102784" y="1699200"/>
            <a:ext cx="10705216" cy="442800"/>
          </a:xfrm>
        </p:spPr>
        <p:txBody>
          <a:bodyPr anchor="b">
            <a:normAutofit/>
          </a:bodyPr>
          <a:lstStyle>
            <a:lvl1pPr marL="0" indent="0">
              <a:buNone/>
              <a:defRPr sz="1400" b="1" i="0" baseline="0">
                <a:solidFill>
                  <a:srgbClr val="707070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378C474-D9EC-4FD3-93C8-5D4CFD21659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Заголовок 19"/>
          <p:cNvSpPr>
            <a:spLocks noGrp="1"/>
          </p:cNvSpPr>
          <p:nvPr>
            <p:ph type="title" hasCustomPrompt="1"/>
          </p:nvPr>
        </p:nvSpPr>
        <p:spPr>
          <a:xfrm>
            <a:off x="1104000" y="2491200"/>
            <a:ext cx="10704000" cy="1566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70335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ext frames with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102784" y="2492896"/>
            <a:ext cx="5160000" cy="3672000"/>
          </a:xfrm>
        </p:spPr>
        <p:txBody>
          <a:bodyPr/>
          <a:lstStyle>
            <a:lvl1pPr indent="-180000">
              <a:spcAft>
                <a:spcPts val="1200"/>
              </a:spcAft>
              <a:defRPr baseline="0"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575734" y="2293939"/>
            <a:ext cx="11231033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648000" y="2492896"/>
            <a:ext cx="5160000" cy="3672000"/>
          </a:xfrm>
        </p:spPr>
        <p:txBody>
          <a:bodyPr/>
          <a:lstStyle>
            <a:lvl1pPr indent="-180000">
              <a:spcAft>
                <a:spcPts val="1200"/>
              </a:spcAft>
              <a:defRPr baseline="0"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2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1102784" y="1360800"/>
            <a:ext cx="10705216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378C474-D9EC-4FD3-93C8-5D4CFD21659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7758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pkers with a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102784" y="2494800"/>
            <a:ext cx="7239616" cy="3513600"/>
          </a:xfrm>
        </p:spPr>
        <p:txBody>
          <a:bodyPr/>
          <a:lstStyle>
            <a:lvl1pPr indent="-180000">
              <a:spcAft>
                <a:spcPts val="1200"/>
              </a:spcAft>
              <a:defRPr baseline="0"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575734" y="2293939"/>
            <a:ext cx="11231033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8635200" y="6105600"/>
            <a:ext cx="3172800" cy="270000"/>
          </a:xfrm>
        </p:spPr>
        <p:txBody>
          <a:bodyPr>
            <a:noAutofit/>
          </a:bodyPr>
          <a:lstStyle>
            <a:lvl1pPr marL="0" indent="0">
              <a:buNone/>
              <a:defRPr sz="800"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8635200" y="2491200"/>
            <a:ext cx="3172800" cy="3513600"/>
          </a:xfrm>
        </p:spPr>
        <p:txBody>
          <a:bodyPr>
            <a:normAutofit/>
          </a:bodyPr>
          <a:lstStyle>
            <a:lvl1pPr marL="182563" indent="-182563">
              <a:defRPr sz="16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11836800" y="2491200"/>
            <a:ext cx="240000" cy="35136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7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1102784" y="1360800"/>
            <a:ext cx="10705216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378C474-D9EC-4FD3-93C8-5D4CFD21659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9117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102784" y="2494800"/>
            <a:ext cx="7239616" cy="3513600"/>
          </a:xfrm>
        </p:spPr>
        <p:txBody>
          <a:bodyPr/>
          <a:lstStyle>
            <a:lvl1pPr marL="0" indent="0">
              <a:spcAft>
                <a:spcPts val="1200"/>
              </a:spcAft>
              <a:buNone/>
              <a:defRPr baseline="0"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575734" y="2293939"/>
            <a:ext cx="11231033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8635200" y="6105600"/>
            <a:ext cx="3172800" cy="270000"/>
          </a:xfrm>
        </p:spPr>
        <p:txBody>
          <a:bodyPr>
            <a:noAutofit/>
          </a:bodyPr>
          <a:lstStyle>
            <a:lvl1pPr marL="0" indent="0">
              <a:buNone/>
              <a:defRPr sz="800"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8635200" y="2491200"/>
            <a:ext cx="3172800" cy="3513600"/>
          </a:xfrm>
        </p:spPr>
        <p:txBody>
          <a:bodyPr>
            <a:normAutofit/>
          </a:bodyPr>
          <a:lstStyle>
            <a:lvl1pPr marL="182563" indent="-182563">
              <a:defRPr sz="16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11836800" y="2491200"/>
            <a:ext cx="240000" cy="35136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7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1102784" y="1360800"/>
            <a:ext cx="10705216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378C474-D9EC-4FD3-93C8-5D4CFD21659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7149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n object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102784" y="2494800"/>
            <a:ext cx="7239616" cy="3672000"/>
          </a:xfrm>
        </p:spPr>
        <p:txBody>
          <a:bodyPr/>
          <a:lstStyle>
            <a:lvl1pPr indent="-180000">
              <a:spcAft>
                <a:spcPts val="1200"/>
              </a:spcAft>
              <a:defRPr baseline="0"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575734" y="2293939"/>
            <a:ext cx="11231033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8635200" y="2492375"/>
            <a:ext cx="3172800" cy="36720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1102784" y="1360800"/>
            <a:ext cx="10705216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378C474-D9EC-4FD3-93C8-5D4CFD21659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3017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102784" y="2494800"/>
            <a:ext cx="7239616" cy="3672000"/>
          </a:xfrm>
        </p:spPr>
        <p:txBody>
          <a:bodyPr/>
          <a:lstStyle>
            <a:lvl1pPr indent="-180000">
              <a:defRPr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575734" y="2293939"/>
            <a:ext cx="11231033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1102784" y="1360800"/>
            <a:ext cx="10705216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378C474-D9EC-4FD3-93C8-5D4CFD21659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7973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102784" y="2494800"/>
            <a:ext cx="7239616" cy="3672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575734" y="2293939"/>
            <a:ext cx="11231033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1102784" y="1360800"/>
            <a:ext cx="10705216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378C474-D9EC-4FD3-93C8-5D4CFD21659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003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0A76-8F70-4012-AADC-0BCC5900B2FB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66C6-3FC5-4E11-A2DA-C0774AF8D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2137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_with_tex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719403" y="2492375"/>
            <a:ext cx="7632964" cy="36720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575734" y="2293939"/>
            <a:ext cx="11231033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1102784" y="1360800"/>
            <a:ext cx="10705216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378C474-D9EC-4FD3-93C8-5D4CFD21659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20" name="Текст 22"/>
          <p:cNvSpPr>
            <a:spLocks noGrp="1"/>
          </p:cNvSpPr>
          <p:nvPr>
            <p:ph type="body" sz="quarter" idx="20" hasCustomPrompt="1"/>
          </p:nvPr>
        </p:nvSpPr>
        <p:spPr>
          <a:xfrm>
            <a:off x="8636000" y="2492375"/>
            <a:ext cx="3170765" cy="3671888"/>
          </a:xfrm>
          <a:prstGeom prst="rect">
            <a:avLst/>
          </a:prstGeom>
        </p:spPr>
        <p:txBody>
          <a:bodyPr/>
          <a:lstStyle>
            <a:lvl1pPr marL="136525" indent="-136525">
              <a:spcBef>
                <a:spcPts val="600"/>
              </a:spcBef>
              <a:defRPr lang="ru-RU" sz="1400" kern="1200" baseline="0" dirty="0" smtClean="0">
                <a:solidFill>
                  <a:srgbClr val="404040"/>
                </a:solidFill>
                <a:latin typeface="Arial"/>
                <a:ea typeface="Geneva" pitchFamily="-106" charset="-128"/>
                <a:cs typeface="Arial"/>
              </a:defRPr>
            </a:lvl1pPr>
          </a:lstStyle>
          <a:p>
            <a:pPr marL="142875" marR="0" lvl="0" indent="-142875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Geneva" pitchFamily="-106" charset="-128"/>
                <a:cs typeface="Arial"/>
              </a:rPr>
              <a:t>Click to edit Master text style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Geneva" pitchFamily="-106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85349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719401" y="2492375"/>
            <a:ext cx="8716800" cy="36720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cxnSp>
        <p:nvCxnSpPr>
          <p:cNvPr id="11" name="Straight Connector 12"/>
          <p:cNvCxnSpPr/>
          <p:nvPr/>
        </p:nvCxnSpPr>
        <p:spPr>
          <a:xfrm>
            <a:off x="575734" y="2293939"/>
            <a:ext cx="11231033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1102784" y="1360800"/>
            <a:ext cx="10705216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378C474-D9EC-4FD3-93C8-5D4CFD21659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0287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a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2750400" y="1519200"/>
            <a:ext cx="9052800" cy="37908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4" hasCustomPrompt="1"/>
          </p:nvPr>
        </p:nvSpPr>
        <p:spPr>
          <a:xfrm>
            <a:off x="2750400" y="5407200"/>
            <a:ext cx="5659200" cy="756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2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9648000" y="5407200"/>
            <a:ext cx="2155200" cy="756000"/>
          </a:xfrm>
        </p:spPr>
        <p:txBody>
          <a:bodyPr anchor="t">
            <a:noAutofit/>
          </a:bodyPr>
          <a:lstStyle>
            <a:lvl1pPr marL="0" indent="0">
              <a:buNone/>
              <a:defRPr sz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3" name="Straight Connector 5"/>
          <p:cNvCxnSpPr/>
          <p:nvPr/>
        </p:nvCxnSpPr>
        <p:spPr>
          <a:xfrm>
            <a:off x="6898633" y="3881439"/>
            <a:ext cx="3894667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11836800" y="1519200"/>
            <a:ext cx="240000" cy="37908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cxnSp>
        <p:nvCxnSpPr>
          <p:cNvPr id="14" name="Straight Connector 12"/>
          <p:cNvCxnSpPr/>
          <p:nvPr/>
        </p:nvCxnSpPr>
        <p:spPr>
          <a:xfrm>
            <a:off x="575733" y="1519238"/>
            <a:ext cx="11231032" cy="0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378C474-D9EC-4FD3-93C8-5D4CFD21659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9930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5"/>
          <p:cNvCxnSpPr/>
          <p:nvPr/>
        </p:nvCxnSpPr>
        <p:spPr>
          <a:xfrm>
            <a:off x="6898633" y="3881439"/>
            <a:ext cx="3894667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11952000" y="2923200"/>
            <a:ext cx="240000" cy="37044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60000" cy="6858000"/>
          </a:xfrm>
          <a:prstGeom prst="rect">
            <a:avLst/>
          </a:prstGeom>
          <a:solidFill>
            <a:srgbClr val="F3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235200" y="118800"/>
            <a:ext cx="11716800" cy="6516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378C474-D9EC-4FD3-93C8-5D4CFD21659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8"/>
          </p:nvPr>
        </p:nvSpPr>
        <p:spPr>
          <a:xfrm>
            <a:off x="233167" y="6670800"/>
            <a:ext cx="3201600" cy="1908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2348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115200" y="1540800"/>
            <a:ext cx="7828800" cy="120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3115200" y="2968831"/>
            <a:ext cx="7828800" cy="724396"/>
          </a:xfrm>
        </p:spPr>
        <p:txBody>
          <a:bodyPr anchor="ctr">
            <a:normAutofit/>
          </a:bodyPr>
          <a:lstStyle>
            <a:lvl1pPr marL="0" indent="0"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en-US" dirty="0"/>
              <a:t>Click to edit Master text</a:t>
            </a:r>
            <a:r>
              <a:rPr lang="ru-RU" dirty="0"/>
              <a:t> </a:t>
            </a:r>
            <a:r>
              <a:rPr lang="en-US" dirty="0"/>
              <a:t>style</a:t>
            </a:r>
            <a:endParaRPr lang="ru-RU" dirty="0"/>
          </a:p>
        </p:txBody>
      </p:sp>
      <p:cxnSp>
        <p:nvCxnSpPr>
          <p:cNvPr id="21" name="Straight Connector 8"/>
          <p:cNvCxnSpPr/>
          <p:nvPr/>
        </p:nvCxnSpPr>
        <p:spPr>
          <a:xfrm>
            <a:off x="3113618" y="2921000"/>
            <a:ext cx="7829549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/>
          <p:cNvCxnSpPr/>
          <p:nvPr/>
        </p:nvCxnSpPr>
        <p:spPr>
          <a:xfrm>
            <a:off x="3113618" y="3744914"/>
            <a:ext cx="7829549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378C474-D9EC-4FD3-93C8-5D4CFD21659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57656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3115200" y="3067200"/>
            <a:ext cx="3892800" cy="806400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en-US" dirty="0"/>
              <a:t>Click to edit Master text</a:t>
            </a:r>
            <a:r>
              <a:rPr lang="ru-RU" dirty="0"/>
              <a:t> </a:t>
            </a:r>
            <a:r>
              <a:rPr lang="en-US" dirty="0"/>
              <a:t>style</a:t>
            </a:r>
            <a:endParaRPr lang="ru-RU" dirty="0"/>
          </a:p>
        </p:txBody>
      </p:sp>
      <p:cxnSp>
        <p:nvCxnSpPr>
          <p:cNvPr id="10" name="Straight Connector 8"/>
          <p:cNvCxnSpPr/>
          <p:nvPr/>
        </p:nvCxnSpPr>
        <p:spPr>
          <a:xfrm>
            <a:off x="3113618" y="2921000"/>
            <a:ext cx="7829549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1"/>
          <p:cNvSpPr>
            <a:spLocks noGrp="1"/>
          </p:cNvSpPr>
          <p:nvPr>
            <p:ph type="title" hasCustomPrompt="1"/>
          </p:nvPr>
        </p:nvSpPr>
        <p:spPr>
          <a:xfrm>
            <a:off x="3115200" y="1540800"/>
            <a:ext cx="7828800" cy="120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8"/>
          </p:nvPr>
        </p:nvSpPr>
        <p:spPr>
          <a:xfrm>
            <a:off x="9110400" y="6667200"/>
            <a:ext cx="2844800" cy="190800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378C474-D9EC-4FD3-93C8-5D4CFD21659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0">
                <a:solidFill>
                  <a:srgbClr val="404040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82013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5"/>
          <p:cNvCxnSpPr/>
          <p:nvPr/>
        </p:nvCxnSpPr>
        <p:spPr>
          <a:xfrm>
            <a:off x="6898633" y="3881439"/>
            <a:ext cx="3894667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54400" y="0"/>
            <a:ext cx="979200" cy="1036800"/>
          </a:xfrm>
          <a:prstGeom prst="rect">
            <a:avLst/>
          </a:prstGeom>
          <a:solidFill>
            <a:srgbClr val="F3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3F3E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7378C474-D9EC-4FD3-93C8-5D4CFD21659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936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88D722A9-E92B-45CD-972D-9FF729426A5F}" type="datetimeFigureOut">
              <a:rPr lang="ru-RU" sz="3200" smtClean="0">
                <a:solidFill>
                  <a:srgbClr val="404040"/>
                </a:solidFill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05.03.2021</a:t>
            </a:fld>
            <a:endParaRPr lang="ru-RU" sz="3200">
              <a:solidFill>
                <a:srgbClr val="40404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81467D95-70D5-4C86-987F-4BF1499254C0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91595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condaryText"/>
          <p:cNvSpPr>
            <a:spLocks noGrp="1"/>
          </p:cNvSpPr>
          <p:nvPr>
            <p:ph type="body" sz="quarter" idx="12" hasCustomPrompt="1"/>
          </p:nvPr>
        </p:nvSpPr>
        <p:spPr>
          <a:xfrm>
            <a:off x="3115200" y="2923200"/>
            <a:ext cx="7828800" cy="828000"/>
          </a:xfrm>
        </p:spPr>
        <p:txBody>
          <a:bodyPr anchor="ctr">
            <a:normAutofit/>
          </a:bodyPr>
          <a:lstStyle>
            <a:lvl1pPr marL="0" indent="0"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cxnSp>
        <p:nvCxnSpPr>
          <p:cNvPr id="21" name="Straight Connector 8"/>
          <p:cNvCxnSpPr/>
          <p:nvPr/>
        </p:nvCxnSpPr>
        <p:spPr>
          <a:xfrm>
            <a:off x="3113618" y="2921000"/>
            <a:ext cx="7829549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/>
          <p:cNvCxnSpPr/>
          <p:nvPr/>
        </p:nvCxnSpPr>
        <p:spPr>
          <a:xfrm>
            <a:off x="3113618" y="3744914"/>
            <a:ext cx="7829549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itle"/>
          <p:cNvSpPr>
            <a:spLocks noGrp="1"/>
          </p:cNvSpPr>
          <p:nvPr>
            <p:ph type="title" hasCustomPrompt="1"/>
          </p:nvPr>
        </p:nvSpPr>
        <p:spPr>
          <a:xfrm>
            <a:off x="3115200" y="1540800"/>
            <a:ext cx="7828800" cy="12060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31710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1092916" y="216000"/>
            <a:ext cx="10848000" cy="6415200"/>
          </a:xfrm>
        </p:spPr>
        <p:txBody>
          <a:bodyPr/>
          <a:lstStyle>
            <a:lvl1pPr marL="182563" indent="-182563">
              <a:defRPr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11952000" y="2923200"/>
            <a:ext cx="240000" cy="37044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3341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0A76-8F70-4012-AADC-0BCC5900B2FB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66C6-3FC5-4E11-A2DA-C0774AF8D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1909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04000" y="118800"/>
            <a:ext cx="10852800" cy="65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761600" y="3171600"/>
            <a:ext cx="10046400" cy="29916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761600" y="1836000"/>
            <a:ext cx="10046400" cy="1018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10" name="Straight Connector 12"/>
          <p:cNvCxnSpPr/>
          <p:nvPr/>
        </p:nvCxnSpPr>
        <p:spPr>
          <a:xfrm>
            <a:off x="1761067" y="2976562"/>
            <a:ext cx="10045700" cy="0"/>
          </a:xfrm>
          <a:prstGeom prst="line">
            <a:avLst/>
          </a:prstGeom>
          <a:ln w="6350"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9796800" y="727200"/>
            <a:ext cx="2011200" cy="3348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rgbClr val="0D0D0D"/>
                </a:solidFill>
              </a:defRPr>
            </a:lvl1pPr>
            <a:lvl2pPr marL="0" indent="0" algn="r">
              <a:buNone/>
              <a:defRPr sz="1400"/>
            </a:lvl2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89741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9" descr="coral image2.jpg"/>
          <p:cNvPicPr>
            <a:picLocks noChangeAspect="1"/>
          </p:cNvPicPr>
          <p:nvPr/>
        </p:nvPicPr>
        <p:blipFill>
          <a:blip r:embed="rId2" cstate="print"/>
          <a:srcRect l="2441" r="2441"/>
          <a:stretch>
            <a:fillRect/>
          </a:stretch>
        </p:blipFill>
        <p:spPr>
          <a:xfrm>
            <a:off x="1104000" y="216000"/>
            <a:ext cx="10848000" cy="641520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6786664" y="1735200"/>
            <a:ext cx="4210137" cy="3927600"/>
            <a:chOff x="5089997" y="1735200"/>
            <a:chExt cx="3157603" cy="39276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5090400" y="2016000"/>
              <a:ext cx="3157200" cy="3646800"/>
            </a:xfrm>
            <a:prstGeom prst="rect">
              <a:avLst/>
            </a:prstGeom>
            <a:solidFill>
              <a:srgbClr val="102759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090400" y="1735200"/>
              <a:ext cx="1418400" cy="280800"/>
            </a:xfrm>
            <a:prstGeom prst="rect">
              <a:avLst/>
            </a:prstGeom>
            <a:solidFill>
              <a:srgbClr val="102759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3" name="Straight Connector 5"/>
            <p:cNvCxnSpPr/>
            <p:nvPr/>
          </p:nvCxnSpPr>
          <p:spPr>
            <a:xfrm>
              <a:off x="5173975" y="3881438"/>
              <a:ext cx="2921000" cy="1587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  <p:cxnSp>
          <p:nvCxnSpPr>
            <p:cNvPr id="24" name="Straight Connector 5"/>
            <p:cNvCxnSpPr/>
            <p:nvPr/>
          </p:nvCxnSpPr>
          <p:spPr>
            <a:xfrm>
              <a:off x="5173975" y="4775994"/>
              <a:ext cx="2921000" cy="1587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  <p:cxnSp>
          <p:nvCxnSpPr>
            <p:cNvPr id="25" name="Straight Connector 5"/>
            <p:cNvCxnSpPr/>
            <p:nvPr/>
          </p:nvCxnSpPr>
          <p:spPr>
            <a:xfrm flipV="1">
              <a:off x="5089997" y="2016124"/>
              <a:ext cx="3150000" cy="2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</p:grp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itle"/>
          <p:cNvSpPr>
            <a:spLocks noGrp="1"/>
          </p:cNvSpPr>
          <p:nvPr>
            <p:ph type="title" hasCustomPrompt="1"/>
          </p:nvPr>
        </p:nvSpPr>
        <p:spPr>
          <a:xfrm>
            <a:off x="6897600" y="2235600"/>
            <a:ext cx="3892800" cy="1519200"/>
          </a:xfrm>
        </p:spPr>
        <p:txBody>
          <a:bodyPr lIns="90000" tIns="46800" rIns="90000" bIns="46800" anchor="t" anchorCtr="0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SecondaryText"/>
          <p:cNvSpPr>
            <a:spLocks noGrp="1"/>
          </p:cNvSpPr>
          <p:nvPr>
            <p:ph type="body" sz="quarter" idx="12" hasCustomPrompt="1"/>
          </p:nvPr>
        </p:nvSpPr>
        <p:spPr>
          <a:xfrm>
            <a:off x="6897600" y="3927600"/>
            <a:ext cx="3892800" cy="795600"/>
          </a:xfrm>
        </p:spPr>
        <p:txBody>
          <a:bodyPr lIns="90000" tIns="46800" rIns="90000" bIns="46800" anchor="ctr">
            <a:norm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6897600" y="4852800"/>
            <a:ext cx="3892800" cy="820800"/>
          </a:xfrm>
        </p:spPr>
        <p:txBody>
          <a:bodyPr lIns="90000" tIns="46800" rIns="90000" bIns="46800">
            <a:norm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6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tabLst/>
              <a:defRPr sz="1600" b="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33" name="Текст 32"/>
          <p:cNvSpPr>
            <a:spLocks noGrp="1"/>
          </p:cNvSpPr>
          <p:nvPr>
            <p:ph type="body" sz="quarter" idx="18" hasCustomPrompt="1"/>
          </p:nvPr>
        </p:nvSpPr>
        <p:spPr>
          <a:xfrm>
            <a:off x="7017600" y="1746000"/>
            <a:ext cx="1649683" cy="280800"/>
          </a:xfrm>
        </p:spPr>
        <p:txBody>
          <a:bodyPr anchor="ctr" anchorCtr="0">
            <a:normAutofit/>
          </a:bodyPr>
          <a:lstStyle>
            <a:lvl1pPr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1948160" y="2926080"/>
            <a:ext cx="243840" cy="3703320"/>
          </a:xfrm>
          <a:prstGeom prst="rect">
            <a:avLst/>
          </a:prstGeom>
        </p:spPr>
        <p:txBody>
          <a:bodyPr vert="vert270"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Cat Holloway / WWF-Canon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6930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0" descr="Himalayas.jpg"/>
          <p:cNvPicPr>
            <a:picLocks noChangeAspect="1"/>
          </p:cNvPicPr>
          <p:nvPr/>
        </p:nvPicPr>
        <p:blipFill>
          <a:blip r:embed="rId2" cstate="print">
            <a:lum bright="-12000"/>
          </a:blip>
          <a:srcRect l="2441" r="2441"/>
          <a:stretch>
            <a:fillRect/>
          </a:stretch>
        </p:blipFill>
        <p:spPr>
          <a:xfrm>
            <a:off x="1104000" y="216000"/>
            <a:ext cx="10848000" cy="641520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6798734" y="1555750"/>
            <a:ext cx="4207933" cy="2571750"/>
            <a:chOff x="5099050" y="1555750"/>
            <a:chExt cx="3155950" cy="2571750"/>
          </a:xfrm>
        </p:grpSpPr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5099050" y="1555750"/>
              <a:ext cx="3155950" cy="2571750"/>
            </a:xfrm>
            <a:prstGeom prst="rect">
              <a:avLst/>
            </a:prstGeom>
            <a:solidFill>
              <a:srgbClr val="7CC8E5">
                <a:alpha val="40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1" name="Straight Connector 10"/>
            <p:cNvCxnSpPr/>
            <p:nvPr/>
          </p:nvCxnSpPr>
          <p:spPr>
            <a:xfrm>
              <a:off x="5099050" y="1557338"/>
              <a:ext cx="3155950" cy="1587"/>
            </a:xfrm>
            <a:prstGeom prst="line">
              <a:avLst/>
            </a:prstGeom>
            <a:ln w="12700">
              <a:solidFill>
                <a:srgbClr val="F3F2E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6902400" y="4276800"/>
            <a:ext cx="3993600" cy="18864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902400" y="2991600"/>
            <a:ext cx="3993600" cy="1058400"/>
          </a:xfrm>
          <a:prstGeom prst="rect">
            <a:avLst/>
          </a:prstGeom>
        </p:spPr>
        <p:txBody>
          <a:bodyPr lIns="90000" tIns="46800" rIns="90000" bIns="46800" anchor="ctr" anchorCtr="0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6902400" y="1638000"/>
            <a:ext cx="3993600" cy="1278000"/>
          </a:xfrm>
        </p:spPr>
        <p:txBody>
          <a:bodyPr lIns="90000" tIns="46800" rIns="90000" bIns="46800" anchor="ctr" anchorCtr="0">
            <a:noAutofit/>
          </a:bodyPr>
          <a:lstStyle>
            <a:lvl1pPr marL="0" indent="0" algn="l">
              <a:buNone/>
              <a:defRPr sz="10000" b="0">
                <a:solidFill>
                  <a:schemeClr val="bg2"/>
                </a:solidFill>
              </a:defRPr>
            </a:lvl1pPr>
            <a:lvl2pPr marL="0" indent="0" algn="r">
              <a:buNone/>
              <a:defRPr sz="1400"/>
            </a:lvl2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6902400" y="579600"/>
            <a:ext cx="3993600" cy="903600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 b="0">
                <a:solidFill>
                  <a:schemeClr val="bg2"/>
                </a:solidFill>
              </a:defRPr>
            </a:lvl1pPr>
            <a:lvl2pPr marL="0" indent="0" algn="l">
              <a:spcAft>
                <a:spcPts val="0"/>
              </a:spcAft>
              <a:buNone/>
              <a:tabLst/>
              <a:defRPr sz="1800" b="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1948160" y="2926080"/>
            <a:ext cx="243840" cy="3703320"/>
          </a:xfrm>
          <a:prstGeom prst="rect">
            <a:avLst/>
          </a:prstGeom>
        </p:spPr>
        <p:txBody>
          <a:bodyPr vert="vert270"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Murat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Selam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/ WWF Nepal</a:t>
            </a:r>
          </a:p>
        </p:txBody>
      </p:sp>
    </p:spTree>
    <p:extLst>
      <p:ext uri="{BB962C8B-B14F-4D97-AF65-F5344CB8AC3E}">
        <p14:creationId xmlns:p14="http://schemas.microsoft.com/office/powerpoint/2010/main" val="30982664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2387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rkers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1107509" y="1879200"/>
            <a:ext cx="10732800" cy="3639600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spcAft>
                <a:spcPts val="0"/>
              </a:spcAft>
              <a:defRPr sz="280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48935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1107509" y="1879200"/>
            <a:ext cx="10732800" cy="3639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280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84590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subheaders and 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11808000" y="2458800"/>
            <a:ext cx="240000" cy="37044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6181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title with ma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102784" y="2491200"/>
            <a:ext cx="10705216" cy="3672000"/>
          </a:xfrm>
        </p:spPr>
        <p:txBody>
          <a:bodyPr/>
          <a:lstStyle>
            <a:lvl1pPr indent="-180000">
              <a:spcBef>
                <a:spcPts val="1200"/>
              </a:spcBef>
              <a:spcAft>
                <a:spcPts val="0"/>
              </a:spcAft>
              <a:defRPr baseline="0"/>
            </a:lvl1pPr>
            <a:lvl2pPr>
              <a:spcBef>
                <a:spcPts val="12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12" name="Straight Connector 12"/>
          <p:cNvCxnSpPr/>
          <p:nvPr/>
        </p:nvCxnSpPr>
        <p:spPr>
          <a:xfrm>
            <a:off x="1102784" y="2293939"/>
            <a:ext cx="10704576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98638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102784" y="2491200"/>
            <a:ext cx="10705216" cy="3672000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12" name="Straight Connector 12"/>
          <p:cNvCxnSpPr/>
          <p:nvPr/>
        </p:nvCxnSpPr>
        <p:spPr>
          <a:xfrm>
            <a:off x="1102784" y="2293939"/>
            <a:ext cx="10704576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31943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102784" y="4233600"/>
            <a:ext cx="4993216" cy="615600"/>
          </a:xfrm>
        </p:spPr>
        <p:txBody>
          <a:bodyPr/>
          <a:lstStyle>
            <a:lvl1pPr marL="0" indent="0">
              <a:buNone/>
              <a:defRPr i="1"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1102784" y="1699200"/>
            <a:ext cx="10705216" cy="442800"/>
          </a:xfrm>
        </p:spPr>
        <p:txBody>
          <a:bodyPr anchor="b">
            <a:normAutofit/>
          </a:bodyPr>
          <a:lstStyle>
            <a:lvl1pPr marL="0" indent="0">
              <a:buNone/>
              <a:defRPr sz="1400" b="1" i="0" baseline="0">
                <a:solidFill>
                  <a:srgbClr val="707070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Заголовок 19"/>
          <p:cNvSpPr>
            <a:spLocks noGrp="1"/>
          </p:cNvSpPr>
          <p:nvPr>
            <p:ph type="title" hasCustomPrompt="1"/>
          </p:nvPr>
        </p:nvSpPr>
        <p:spPr>
          <a:xfrm>
            <a:off x="1104000" y="2491200"/>
            <a:ext cx="10704000" cy="1566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12" name="Straight Connector 12"/>
          <p:cNvCxnSpPr/>
          <p:nvPr/>
        </p:nvCxnSpPr>
        <p:spPr>
          <a:xfrm>
            <a:off x="1102784" y="2293939"/>
            <a:ext cx="10704576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4606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0A76-8F70-4012-AADC-0BCC5900B2FB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66C6-3FC5-4E11-A2DA-C0774AF8D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71179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ext frames with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102784" y="2492896"/>
            <a:ext cx="5160000" cy="3672000"/>
          </a:xfrm>
        </p:spPr>
        <p:txBody>
          <a:bodyPr/>
          <a:lstStyle>
            <a:lvl1pPr indent="-180000">
              <a:spcBef>
                <a:spcPts val="1200"/>
              </a:spcBef>
              <a:spcAft>
                <a:spcPts val="0"/>
              </a:spcAft>
              <a:defRPr baseline="0"/>
            </a:lvl1pPr>
            <a:lvl2pPr>
              <a:spcBef>
                <a:spcPts val="12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648000" y="2492896"/>
            <a:ext cx="5160000" cy="3672000"/>
          </a:xfrm>
        </p:spPr>
        <p:txBody>
          <a:bodyPr vert="horz" lIns="0" tIns="0" rIns="0" bIns="0" rtlCol="0">
            <a:normAutofit/>
          </a:bodyPr>
          <a:lstStyle>
            <a:lvl1pPr>
              <a:defRPr lang="ru-RU" baseline="0" dirty="0" smtClean="0"/>
            </a:lvl1pPr>
            <a:lvl2pPr>
              <a:defRPr lang="ru-RU" dirty="0" smtClean="0"/>
            </a:lvl2pPr>
          </a:lstStyle>
          <a:p>
            <a:pPr lvl="0">
              <a:spcBef>
                <a:spcPts val="1200"/>
              </a:spcBef>
              <a:spcAft>
                <a:spcPts val="0"/>
              </a:spcAft>
            </a:pPr>
            <a:r>
              <a:rPr lang="en-US" dirty="0"/>
              <a:t>Click to edit Master text style</a:t>
            </a:r>
            <a:endParaRPr lang="ru-RU" dirty="0"/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12" name="Straight Connector 12"/>
          <p:cNvCxnSpPr/>
          <p:nvPr/>
        </p:nvCxnSpPr>
        <p:spPr>
          <a:xfrm>
            <a:off x="1102784" y="2293939"/>
            <a:ext cx="10704576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281679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pkers with a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102784" y="2494800"/>
            <a:ext cx="7239616" cy="3513600"/>
          </a:xfrm>
        </p:spPr>
        <p:txBody>
          <a:bodyPr/>
          <a:lstStyle>
            <a:lvl1pPr indent="-180000">
              <a:spcBef>
                <a:spcPts val="1200"/>
              </a:spcBef>
              <a:spcAft>
                <a:spcPts val="0"/>
              </a:spcAft>
              <a:defRPr baseline="0"/>
            </a:lvl1pPr>
            <a:lvl2pPr>
              <a:spcBef>
                <a:spcPts val="12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8635200" y="6105600"/>
            <a:ext cx="3172800" cy="270000"/>
          </a:xfrm>
        </p:spPr>
        <p:txBody>
          <a:bodyPr>
            <a:noAutofit/>
          </a:bodyPr>
          <a:lstStyle>
            <a:lvl1pPr marL="0" indent="0">
              <a:buNone/>
              <a:defRPr sz="800"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8635200" y="2491200"/>
            <a:ext cx="3172800" cy="3513600"/>
          </a:xfrm>
        </p:spPr>
        <p:txBody>
          <a:bodyPr/>
          <a:lstStyle>
            <a:lvl1pPr marL="182563" indent="-182563">
              <a:defRPr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11836800" y="2491200"/>
            <a:ext cx="240000" cy="35136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17" name="Straight Connector 12"/>
          <p:cNvCxnSpPr/>
          <p:nvPr/>
        </p:nvCxnSpPr>
        <p:spPr>
          <a:xfrm>
            <a:off x="1102784" y="2293939"/>
            <a:ext cx="10704576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Текст 17"/>
          <p:cNvSpPr>
            <a:spLocks noGrp="1"/>
          </p:cNvSpPr>
          <p:nvPr>
            <p:ph type="body" sz="quarter" idx="25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0488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102784" y="2494800"/>
            <a:ext cx="7239616" cy="3513600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baseline="0"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8635200" y="6105600"/>
            <a:ext cx="3172800" cy="270000"/>
          </a:xfrm>
        </p:spPr>
        <p:txBody>
          <a:bodyPr>
            <a:noAutofit/>
          </a:bodyPr>
          <a:lstStyle>
            <a:lvl1pPr marL="0" indent="0">
              <a:buNone/>
              <a:defRPr sz="800"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8635200" y="2491200"/>
            <a:ext cx="3172800" cy="3513600"/>
          </a:xfrm>
        </p:spPr>
        <p:txBody>
          <a:bodyPr/>
          <a:lstStyle>
            <a:lvl1pPr marL="182563" indent="-182563">
              <a:defRPr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11836800" y="2491200"/>
            <a:ext cx="240000" cy="35136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17" name="Straight Connector 12"/>
          <p:cNvCxnSpPr/>
          <p:nvPr/>
        </p:nvCxnSpPr>
        <p:spPr>
          <a:xfrm>
            <a:off x="1102784" y="2293939"/>
            <a:ext cx="10704576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Текст 17"/>
          <p:cNvSpPr>
            <a:spLocks noGrp="1"/>
          </p:cNvSpPr>
          <p:nvPr>
            <p:ph type="body" sz="quarter" idx="25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7857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n object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102784" y="2494800"/>
            <a:ext cx="7239616" cy="3672000"/>
          </a:xfrm>
        </p:spPr>
        <p:txBody>
          <a:bodyPr/>
          <a:lstStyle>
            <a:lvl1pPr indent="-180000">
              <a:spcBef>
                <a:spcPts val="1200"/>
              </a:spcBef>
              <a:spcAft>
                <a:spcPts val="0"/>
              </a:spcAft>
              <a:defRPr baseline="0"/>
            </a:lvl1pPr>
            <a:lvl2pPr>
              <a:spcBef>
                <a:spcPts val="12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8635200" y="2492375"/>
            <a:ext cx="3172800" cy="36720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102784" y="2293939"/>
            <a:ext cx="10704576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6981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102784" y="2494800"/>
            <a:ext cx="7239616" cy="3672000"/>
          </a:xfrm>
        </p:spPr>
        <p:txBody>
          <a:bodyPr/>
          <a:lstStyle>
            <a:lvl1pPr indent="-180000">
              <a:spcBef>
                <a:spcPts val="1200"/>
              </a:spcBef>
              <a:spcAft>
                <a:spcPts val="0"/>
              </a:spcAft>
              <a:defRPr baseline="0"/>
            </a:lvl1pPr>
            <a:lvl2pPr>
              <a:spcBef>
                <a:spcPts val="12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12" name="Straight Connector 12"/>
          <p:cNvCxnSpPr/>
          <p:nvPr/>
        </p:nvCxnSpPr>
        <p:spPr>
          <a:xfrm>
            <a:off x="1102784" y="2293939"/>
            <a:ext cx="10704576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03970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102784" y="2494800"/>
            <a:ext cx="7239616" cy="3672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12" name="Straight Connector 12"/>
          <p:cNvCxnSpPr/>
          <p:nvPr/>
        </p:nvCxnSpPr>
        <p:spPr>
          <a:xfrm>
            <a:off x="1102784" y="2293939"/>
            <a:ext cx="10704576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12451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_with_tex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1101214" y="2492375"/>
            <a:ext cx="7251153" cy="3672000"/>
          </a:xfrm>
        </p:spPr>
        <p:txBody>
          <a:bodyPr/>
          <a:lstStyle>
            <a:lvl1pPr>
              <a:spcBef>
                <a:spcPts val="1200"/>
              </a:spcBef>
              <a:spcAft>
                <a:spcPts val="0"/>
              </a:spcAft>
              <a:defRPr/>
            </a:lvl1pPr>
            <a:lvl2pPr>
              <a:spcBef>
                <a:spcPts val="12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0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1102784" y="1360800"/>
            <a:ext cx="10705216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Текст 22"/>
          <p:cNvSpPr>
            <a:spLocks noGrp="1"/>
          </p:cNvSpPr>
          <p:nvPr>
            <p:ph type="body" sz="quarter" idx="20" hasCustomPrompt="1"/>
          </p:nvPr>
        </p:nvSpPr>
        <p:spPr>
          <a:xfrm>
            <a:off x="8636000" y="2492375"/>
            <a:ext cx="3170765" cy="3671888"/>
          </a:xfrm>
          <a:prstGeom prst="rect">
            <a:avLst/>
          </a:prstGeom>
        </p:spPr>
        <p:txBody>
          <a:bodyPr/>
          <a:lstStyle>
            <a:lvl1pPr marL="136525" indent="-136525">
              <a:spcBef>
                <a:spcPts val="600"/>
              </a:spcBef>
              <a:defRPr lang="ru-RU" sz="1400" kern="1200" baseline="0" dirty="0" smtClean="0">
                <a:solidFill>
                  <a:srgbClr val="404040"/>
                </a:solidFill>
                <a:latin typeface="Arial"/>
                <a:ea typeface="Geneva" pitchFamily="-106" charset="-128"/>
                <a:cs typeface="Arial"/>
              </a:defRPr>
            </a:lvl1pPr>
          </a:lstStyle>
          <a:p>
            <a:pPr marL="142875" marR="0" lvl="0" indent="-142875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Geneva" pitchFamily="-106" charset="-128"/>
                <a:cs typeface="Arial"/>
              </a:rPr>
              <a:t>Click to edit Master text style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Geneva" pitchFamily="-106" charset="-128"/>
              <a:cs typeface="Arial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102784" y="2293939"/>
            <a:ext cx="10704576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86090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1101213" y="2492375"/>
            <a:ext cx="8334988" cy="3672000"/>
          </a:xfrm>
        </p:spPr>
        <p:txBody>
          <a:bodyPr/>
          <a:lstStyle>
            <a:lvl1pPr>
              <a:spcBef>
                <a:spcPts val="1200"/>
              </a:spcBef>
              <a:spcAft>
                <a:spcPts val="0"/>
              </a:spcAft>
              <a:defRPr/>
            </a:lvl1pPr>
            <a:lvl2pPr>
              <a:spcBef>
                <a:spcPts val="12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0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1102784" y="1360800"/>
            <a:ext cx="10705216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Straight Connector 12"/>
          <p:cNvCxnSpPr/>
          <p:nvPr/>
        </p:nvCxnSpPr>
        <p:spPr>
          <a:xfrm>
            <a:off x="1102784" y="2293939"/>
            <a:ext cx="10704576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60470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a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2750400" y="1519200"/>
            <a:ext cx="9052800" cy="3790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4" hasCustomPrompt="1"/>
          </p:nvPr>
        </p:nvSpPr>
        <p:spPr>
          <a:xfrm>
            <a:off x="2750400" y="5407200"/>
            <a:ext cx="5659200" cy="756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2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9648000" y="5407200"/>
            <a:ext cx="2155200" cy="756000"/>
          </a:xfrm>
        </p:spPr>
        <p:txBody>
          <a:bodyPr anchor="t">
            <a:noAutofit/>
          </a:bodyPr>
          <a:lstStyle>
            <a:lvl1pPr marL="0" indent="0">
              <a:buNone/>
              <a:defRPr sz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3" name="Straight Connector 5"/>
          <p:cNvCxnSpPr/>
          <p:nvPr/>
        </p:nvCxnSpPr>
        <p:spPr>
          <a:xfrm>
            <a:off x="6898633" y="3881439"/>
            <a:ext cx="3894667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11836800" y="1519200"/>
            <a:ext cx="240000" cy="37908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5" name="Straight Connector 12"/>
          <p:cNvCxnSpPr/>
          <p:nvPr/>
        </p:nvCxnSpPr>
        <p:spPr>
          <a:xfrm>
            <a:off x="1102784" y="1519239"/>
            <a:ext cx="10704576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77973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5"/>
          <p:cNvCxnSpPr/>
          <p:nvPr/>
        </p:nvCxnSpPr>
        <p:spPr>
          <a:xfrm>
            <a:off x="6898633" y="3881439"/>
            <a:ext cx="3894667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11952000" y="2923200"/>
            <a:ext cx="240000" cy="37044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60000" cy="6858000"/>
          </a:xfrm>
          <a:prstGeom prst="rect">
            <a:avLst/>
          </a:prstGeom>
          <a:solidFill>
            <a:srgbClr val="F3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235200" y="118800"/>
            <a:ext cx="11716800" cy="6516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8"/>
          </p:nvPr>
        </p:nvSpPr>
        <p:spPr>
          <a:xfrm>
            <a:off x="233167" y="6670800"/>
            <a:ext cx="3201600" cy="1908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611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0A76-8F70-4012-AADC-0BCC5900B2FB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66C6-3FC5-4E11-A2DA-C0774AF8D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041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115200" y="1540800"/>
            <a:ext cx="7828800" cy="120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3115200" y="2968831"/>
            <a:ext cx="7828800" cy="724396"/>
          </a:xfrm>
        </p:spPr>
        <p:txBody>
          <a:bodyPr anchor="ctr">
            <a:normAutofit/>
          </a:bodyPr>
          <a:lstStyle>
            <a:lvl1pPr marL="0" indent="0"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cxnSp>
        <p:nvCxnSpPr>
          <p:cNvPr id="21" name="Straight Connector 8"/>
          <p:cNvCxnSpPr/>
          <p:nvPr/>
        </p:nvCxnSpPr>
        <p:spPr>
          <a:xfrm>
            <a:off x="3113618" y="2921000"/>
            <a:ext cx="7829549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/>
          <p:cNvCxnSpPr/>
          <p:nvPr/>
        </p:nvCxnSpPr>
        <p:spPr>
          <a:xfrm>
            <a:off x="3113618" y="3744914"/>
            <a:ext cx="7829549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51935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3115200" y="3067200"/>
            <a:ext cx="3892800" cy="806400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en-US" dirty="0"/>
              <a:t>Click to edit Master text</a:t>
            </a:r>
            <a:r>
              <a:rPr lang="ru-RU" dirty="0"/>
              <a:t> </a:t>
            </a:r>
            <a:r>
              <a:rPr lang="en-US" dirty="0"/>
              <a:t>style</a:t>
            </a:r>
            <a:endParaRPr lang="ru-RU" dirty="0"/>
          </a:p>
        </p:txBody>
      </p:sp>
      <p:cxnSp>
        <p:nvCxnSpPr>
          <p:cNvPr id="10" name="Straight Connector 8"/>
          <p:cNvCxnSpPr/>
          <p:nvPr/>
        </p:nvCxnSpPr>
        <p:spPr>
          <a:xfrm>
            <a:off x="3113618" y="2921000"/>
            <a:ext cx="7829549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1"/>
          <p:cNvSpPr>
            <a:spLocks noGrp="1"/>
          </p:cNvSpPr>
          <p:nvPr>
            <p:ph type="title" hasCustomPrompt="1"/>
          </p:nvPr>
        </p:nvSpPr>
        <p:spPr>
          <a:xfrm>
            <a:off x="3115200" y="1540800"/>
            <a:ext cx="7828800" cy="120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8"/>
          </p:nvPr>
        </p:nvSpPr>
        <p:spPr>
          <a:xfrm>
            <a:off x="7536000" y="6667200"/>
            <a:ext cx="4310400" cy="190800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mtClean="0"/>
              <a:t> </a:t>
            </a:r>
            <a:fld id="{7A981F86-76DA-448D-99E8-319D7F425AF4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</a:t>
            </a:r>
            <a:r>
              <a:rPr lang="en-US" smtClean="0"/>
              <a:t>/ </a:t>
            </a:r>
            <a:fld id="{918D4522-A4C1-4B7A-89B2-90D313382096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058900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5"/>
          <p:cNvCxnSpPr/>
          <p:nvPr/>
        </p:nvCxnSpPr>
        <p:spPr>
          <a:xfrm>
            <a:off x="6898633" y="3881439"/>
            <a:ext cx="3894667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54400" y="0"/>
            <a:ext cx="979200" cy="1036800"/>
          </a:xfrm>
          <a:prstGeom prst="rect">
            <a:avLst/>
          </a:prstGeom>
          <a:solidFill>
            <a:srgbClr val="F3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3F3E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768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Layout of 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/>
          <p:cNvSpPr>
            <a:spLocks noGrp="1"/>
          </p:cNvSpPr>
          <p:nvPr>
            <p:ph type="pic" sz="quarter" idx="21" hasCustomPrompt="1"/>
          </p:nvPr>
        </p:nvSpPr>
        <p:spPr>
          <a:xfrm>
            <a:off x="1104000" y="216000"/>
            <a:ext cx="10848000" cy="6415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</a:t>
            </a:r>
          </a:p>
        </p:txBody>
      </p:sp>
      <p:cxnSp>
        <p:nvCxnSpPr>
          <p:cNvPr id="23" name="Straight Connector 10"/>
          <p:cNvCxnSpPr/>
          <p:nvPr/>
        </p:nvCxnSpPr>
        <p:spPr>
          <a:xfrm>
            <a:off x="6798734" y="1557339"/>
            <a:ext cx="4207933" cy="1587"/>
          </a:xfrm>
          <a:prstGeom prst="line">
            <a:avLst/>
          </a:prstGeom>
          <a:ln w="1270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6902400" y="4276800"/>
            <a:ext cx="3993600" cy="18864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902400" y="2991600"/>
            <a:ext cx="3993600" cy="1058400"/>
          </a:xfrm>
          <a:prstGeom prst="rect">
            <a:avLst/>
          </a:prstGeom>
        </p:spPr>
        <p:txBody>
          <a:bodyPr lIns="90000" tIns="46800" rIns="90000" bIns="46800" anchor="ctr" anchorCtr="0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6902400" y="1638000"/>
            <a:ext cx="3993600" cy="1278000"/>
          </a:xfrm>
        </p:spPr>
        <p:txBody>
          <a:bodyPr lIns="90000" tIns="46800" rIns="90000" bIns="46800" anchor="ctr" anchorCtr="0">
            <a:noAutofit/>
          </a:bodyPr>
          <a:lstStyle>
            <a:lvl1pPr marL="0" indent="0" algn="l">
              <a:buNone/>
              <a:defRPr sz="10000" b="0">
                <a:solidFill>
                  <a:schemeClr val="bg2"/>
                </a:solidFill>
              </a:defRPr>
            </a:lvl1pPr>
            <a:lvl2pPr marL="0" indent="0" algn="r">
              <a:buNone/>
              <a:defRPr sz="1400"/>
            </a:lvl2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6902400" y="579600"/>
            <a:ext cx="3993600" cy="903600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 b="0">
                <a:solidFill>
                  <a:schemeClr val="bg2"/>
                </a:solidFill>
              </a:defRPr>
            </a:lvl1pPr>
            <a:lvl2pPr marL="0" indent="0" algn="l">
              <a:spcAft>
                <a:spcPts val="0"/>
              </a:spcAft>
              <a:buNone/>
              <a:tabLst/>
              <a:defRPr sz="1800" b="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Текст 36"/>
          <p:cNvSpPr>
            <a:spLocks noGrp="1"/>
          </p:cNvSpPr>
          <p:nvPr>
            <p:ph type="body" sz="quarter" idx="20" hasCustomPrompt="1"/>
          </p:nvPr>
        </p:nvSpPr>
        <p:spPr>
          <a:xfrm>
            <a:off x="11952000" y="2923200"/>
            <a:ext cx="240000" cy="3704400"/>
          </a:xfrm>
        </p:spPr>
        <p:txBody>
          <a:bodyPr vert="vert270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CA" dirty="0"/>
              <a:t>Photo credit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9478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033001" y="6381751"/>
            <a:ext cx="1919817" cy="288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6AEC8-2CBF-480D-B894-4B08BD09973C}" type="datetime3">
              <a:rPr lang="en-IE" altLang="ru-RU" smtClean="0">
                <a:solidFill>
                  <a:srgbClr val="404040"/>
                </a:solidFill>
              </a:rPr>
              <a:pPr>
                <a:defRPr/>
              </a:pPr>
              <a:t>5 March 2021</a:t>
            </a:fld>
            <a:r>
              <a:rPr lang="en-IE" altLang="ru-RU" smtClean="0">
                <a:solidFill>
                  <a:srgbClr val="404040"/>
                </a:solidFill>
              </a:rPr>
              <a:t> - </a:t>
            </a:r>
            <a:fld id="{F283EDAE-B3D0-4EB5-88ED-273F1D1ED2C7}" type="slidenum">
              <a:rPr lang="en-IE" altLang="ru-RU" smtClean="0">
                <a:solidFill>
                  <a:srgbClr val="404040"/>
                </a:solidFill>
              </a:rPr>
              <a:pPr>
                <a:defRPr/>
              </a:pPr>
              <a:t>‹#›</a:t>
            </a:fld>
            <a:endParaRPr lang="en-IE" altLang="ru-RU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915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033001" y="6381751"/>
            <a:ext cx="1919817" cy="288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731CE-F4B4-4D0E-B015-7AC22FA6E222}" type="datetime3">
              <a:rPr lang="en-IE" altLang="ru-RU" smtClean="0">
                <a:solidFill>
                  <a:srgbClr val="404040"/>
                </a:solidFill>
              </a:rPr>
              <a:pPr>
                <a:defRPr/>
              </a:pPr>
              <a:t>5 March 2021</a:t>
            </a:fld>
            <a:r>
              <a:rPr lang="en-IE" altLang="ru-RU" smtClean="0">
                <a:solidFill>
                  <a:srgbClr val="404040"/>
                </a:solidFill>
              </a:rPr>
              <a:t> - </a:t>
            </a:r>
            <a:fld id="{BC25477A-3D1D-4373-9D92-A29F48ACCFF5}" type="slidenum">
              <a:rPr lang="en-IE" altLang="ru-RU" smtClean="0">
                <a:solidFill>
                  <a:srgbClr val="404040"/>
                </a:solidFill>
              </a:rPr>
              <a:pPr>
                <a:defRPr/>
              </a:pPr>
              <a:t>‹#›</a:t>
            </a:fld>
            <a:endParaRPr lang="en-IE" altLang="ru-RU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9421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condaryText"/>
          <p:cNvSpPr>
            <a:spLocks noGrp="1"/>
          </p:cNvSpPr>
          <p:nvPr>
            <p:ph type="body" sz="quarter" idx="12" hasCustomPrompt="1"/>
          </p:nvPr>
        </p:nvSpPr>
        <p:spPr>
          <a:xfrm>
            <a:off x="3115200" y="2923200"/>
            <a:ext cx="7828800" cy="828000"/>
          </a:xfrm>
        </p:spPr>
        <p:txBody>
          <a:bodyPr anchor="ctr">
            <a:normAutofit/>
          </a:bodyPr>
          <a:lstStyle>
            <a:lvl1pPr marL="0" indent="0"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cxnSp>
        <p:nvCxnSpPr>
          <p:cNvPr id="21" name="Straight Connector 8"/>
          <p:cNvCxnSpPr/>
          <p:nvPr/>
        </p:nvCxnSpPr>
        <p:spPr>
          <a:xfrm>
            <a:off x="3113618" y="2921000"/>
            <a:ext cx="7829549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/>
          <p:cNvCxnSpPr/>
          <p:nvPr/>
        </p:nvCxnSpPr>
        <p:spPr>
          <a:xfrm>
            <a:off x="3113618" y="3744914"/>
            <a:ext cx="7829549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itle"/>
          <p:cNvSpPr>
            <a:spLocks noGrp="1"/>
          </p:cNvSpPr>
          <p:nvPr>
            <p:ph type="title" hasCustomPrompt="1"/>
          </p:nvPr>
        </p:nvSpPr>
        <p:spPr>
          <a:xfrm>
            <a:off x="3115200" y="1540800"/>
            <a:ext cx="7828800" cy="12060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39248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1092916" y="216000"/>
            <a:ext cx="10848000" cy="6415200"/>
          </a:xfrm>
        </p:spPr>
        <p:txBody>
          <a:bodyPr/>
          <a:lstStyle>
            <a:lvl1pPr marL="182563" indent="-182563">
              <a:defRPr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11952000" y="2923200"/>
            <a:ext cx="240000" cy="37044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2887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104000" y="118800"/>
            <a:ext cx="10852800" cy="65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761600" y="3171600"/>
            <a:ext cx="10046400" cy="29916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1761600" y="1836000"/>
            <a:ext cx="10046400" cy="10188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10" name="Straight Connector 12"/>
          <p:cNvCxnSpPr/>
          <p:nvPr/>
        </p:nvCxnSpPr>
        <p:spPr>
          <a:xfrm>
            <a:off x="1761067" y="2976562"/>
            <a:ext cx="10045700" cy="0"/>
          </a:xfrm>
          <a:prstGeom prst="line">
            <a:avLst/>
          </a:prstGeom>
          <a:ln w="6350">
            <a:solidFill>
              <a:srgbClr val="40404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9796800" y="727200"/>
            <a:ext cx="2011200" cy="334800"/>
          </a:xfrm>
        </p:spPr>
        <p:txBody>
          <a:bodyPr>
            <a:normAutofit/>
          </a:bodyPr>
          <a:lstStyle>
            <a:lvl1pPr marL="0" indent="0" algn="r">
              <a:buNone/>
              <a:defRPr sz="2000" b="0">
                <a:solidFill>
                  <a:srgbClr val="0D0D0D"/>
                </a:solidFill>
              </a:defRPr>
            </a:lvl1pPr>
            <a:lvl2pPr marL="0" indent="0" algn="r">
              <a:buNone/>
              <a:defRPr sz="1400"/>
            </a:lvl2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31651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9" descr="coral image2.jpg"/>
          <p:cNvPicPr>
            <a:picLocks noChangeAspect="1"/>
          </p:cNvPicPr>
          <p:nvPr/>
        </p:nvPicPr>
        <p:blipFill>
          <a:blip r:embed="rId2" cstate="print"/>
          <a:srcRect l="2441" r="2441"/>
          <a:stretch>
            <a:fillRect/>
          </a:stretch>
        </p:blipFill>
        <p:spPr>
          <a:xfrm>
            <a:off x="1104000" y="216000"/>
            <a:ext cx="10848000" cy="6415200"/>
          </a:xfrm>
          <a:prstGeom prst="rect">
            <a:avLst/>
          </a:prstGeom>
        </p:spPr>
      </p:pic>
      <p:grpSp>
        <p:nvGrpSpPr>
          <p:cNvPr id="18" name="Группа 17"/>
          <p:cNvGrpSpPr/>
          <p:nvPr/>
        </p:nvGrpSpPr>
        <p:grpSpPr>
          <a:xfrm>
            <a:off x="6786664" y="1735200"/>
            <a:ext cx="4210137" cy="3927600"/>
            <a:chOff x="5089997" y="1735200"/>
            <a:chExt cx="3157603" cy="3927600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5090400" y="2016000"/>
              <a:ext cx="3157200" cy="3646800"/>
            </a:xfrm>
            <a:prstGeom prst="rect">
              <a:avLst/>
            </a:prstGeom>
            <a:solidFill>
              <a:srgbClr val="102759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5090400" y="1735200"/>
              <a:ext cx="1418400" cy="280800"/>
            </a:xfrm>
            <a:prstGeom prst="rect">
              <a:avLst/>
            </a:prstGeom>
            <a:solidFill>
              <a:srgbClr val="102759">
                <a:alpha val="4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3" name="Straight Connector 5"/>
            <p:cNvCxnSpPr/>
            <p:nvPr/>
          </p:nvCxnSpPr>
          <p:spPr>
            <a:xfrm>
              <a:off x="5173975" y="3881438"/>
              <a:ext cx="2921000" cy="1587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  <p:cxnSp>
          <p:nvCxnSpPr>
            <p:cNvPr id="24" name="Straight Connector 5"/>
            <p:cNvCxnSpPr/>
            <p:nvPr/>
          </p:nvCxnSpPr>
          <p:spPr>
            <a:xfrm>
              <a:off x="5173975" y="4775994"/>
              <a:ext cx="2921000" cy="1587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  <p:cxnSp>
          <p:nvCxnSpPr>
            <p:cNvPr id="25" name="Straight Connector 5"/>
            <p:cNvCxnSpPr/>
            <p:nvPr/>
          </p:nvCxnSpPr>
          <p:spPr>
            <a:xfrm flipV="1">
              <a:off x="5089997" y="2016124"/>
              <a:ext cx="3150000" cy="2"/>
            </a:xfrm>
            <a:prstGeom prst="line">
              <a:avLst/>
            </a:prstGeom>
            <a:noFill/>
            <a:ln w="6350" cap="flat" cmpd="sng" algn="ctr">
              <a:solidFill>
                <a:srgbClr val="F3F2E9"/>
              </a:solidFill>
              <a:prstDash val="solid"/>
            </a:ln>
            <a:effectLst/>
          </p:spPr>
        </p:cxnSp>
      </p:grp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Title"/>
          <p:cNvSpPr>
            <a:spLocks noGrp="1"/>
          </p:cNvSpPr>
          <p:nvPr>
            <p:ph type="title" hasCustomPrompt="1"/>
          </p:nvPr>
        </p:nvSpPr>
        <p:spPr>
          <a:xfrm>
            <a:off x="6897600" y="2235600"/>
            <a:ext cx="3892800" cy="1519200"/>
          </a:xfrm>
        </p:spPr>
        <p:txBody>
          <a:bodyPr lIns="90000" tIns="46800" rIns="90000" bIns="46800" anchor="t" anchorCtr="0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SecondaryText"/>
          <p:cNvSpPr>
            <a:spLocks noGrp="1"/>
          </p:cNvSpPr>
          <p:nvPr>
            <p:ph type="body" sz="quarter" idx="12" hasCustomPrompt="1"/>
          </p:nvPr>
        </p:nvSpPr>
        <p:spPr>
          <a:xfrm>
            <a:off x="6897600" y="3927600"/>
            <a:ext cx="3892800" cy="795600"/>
          </a:xfrm>
        </p:spPr>
        <p:txBody>
          <a:bodyPr lIns="90000" tIns="46800" rIns="90000" bIns="46800" anchor="ctr">
            <a:normAutofit/>
          </a:bodyPr>
          <a:lstStyle>
            <a:lvl1pPr marL="0" indent="0">
              <a:spcAft>
                <a:spcPts val="0"/>
              </a:spcAft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6897600" y="4852800"/>
            <a:ext cx="3892800" cy="820800"/>
          </a:xfrm>
        </p:spPr>
        <p:txBody>
          <a:bodyPr lIns="90000" tIns="46800" rIns="90000" bIns="46800">
            <a:normAutofit/>
          </a:bodyPr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600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Aft>
                <a:spcPts val="0"/>
              </a:spcAft>
              <a:buNone/>
              <a:tabLst/>
              <a:defRPr sz="1600" b="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33" name="Текст 32"/>
          <p:cNvSpPr>
            <a:spLocks noGrp="1"/>
          </p:cNvSpPr>
          <p:nvPr>
            <p:ph type="body" sz="quarter" idx="18" hasCustomPrompt="1"/>
          </p:nvPr>
        </p:nvSpPr>
        <p:spPr>
          <a:xfrm>
            <a:off x="7017600" y="1746000"/>
            <a:ext cx="1649683" cy="280800"/>
          </a:xfrm>
        </p:spPr>
        <p:txBody>
          <a:bodyPr anchor="ctr" anchorCtr="0">
            <a:normAutofit/>
          </a:bodyPr>
          <a:lstStyle>
            <a:lvl1pPr>
              <a:buNone/>
              <a:defRPr sz="11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Text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1948160" y="2926080"/>
            <a:ext cx="243840" cy="3703320"/>
          </a:xfrm>
          <a:prstGeom prst="rect">
            <a:avLst/>
          </a:prstGeom>
        </p:spPr>
        <p:txBody>
          <a:bodyPr vert="vert270"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Cat Holloway / WWF-Canon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7254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0A76-8F70-4012-AADC-0BCC5900B2FB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66C6-3FC5-4E11-A2DA-C0774AF8D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3162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0" descr="Himalayas.jpg"/>
          <p:cNvPicPr>
            <a:picLocks noChangeAspect="1"/>
          </p:cNvPicPr>
          <p:nvPr/>
        </p:nvPicPr>
        <p:blipFill>
          <a:blip r:embed="rId2" cstate="print">
            <a:lum bright="-12000"/>
          </a:blip>
          <a:srcRect l="2441" r="2441"/>
          <a:stretch>
            <a:fillRect/>
          </a:stretch>
        </p:blipFill>
        <p:spPr>
          <a:xfrm>
            <a:off x="1104000" y="216000"/>
            <a:ext cx="10848000" cy="6415200"/>
          </a:xfrm>
          <a:prstGeom prst="rect">
            <a:avLst/>
          </a:prstGeom>
        </p:spPr>
      </p:pic>
      <p:grpSp>
        <p:nvGrpSpPr>
          <p:cNvPr id="17" name="Группа 16"/>
          <p:cNvGrpSpPr/>
          <p:nvPr/>
        </p:nvGrpSpPr>
        <p:grpSpPr>
          <a:xfrm>
            <a:off x="6798734" y="1555750"/>
            <a:ext cx="4207933" cy="2571750"/>
            <a:chOff x="5099050" y="1555750"/>
            <a:chExt cx="3155950" cy="2571750"/>
          </a:xfrm>
        </p:grpSpPr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5099050" y="1555750"/>
              <a:ext cx="3155950" cy="2571750"/>
            </a:xfrm>
            <a:prstGeom prst="rect">
              <a:avLst/>
            </a:prstGeom>
            <a:solidFill>
              <a:srgbClr val="7CC8E5">
                <a:alpha val="40000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21" name="Straight Connector 10"/>
            <p:cNvCxnSpPr/>
            <p:nvPr/>
          </p:nvCxnSpPr>
          <p:spPr>
            <a:xfrm>
              <a:off x="5099050" y="1557338"/>
              <a:ext cx="3155950" cy="1587"/>
            </a:xfrm>
            <a:prstGeom prst="line">
              <a:avLst/>
            </a:prstGeom>
            <a:ln w="12700">
              <a:solidFill>
                <a:srgbClr val="F3F2E9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6902400" y="4276800"/>
            <a:ext cx="3993600" cy="18864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902400" y="2991600"/>
            <a:ext cx="3993600" cy="1058400"/>
          </a:xfrm>
          <a:prstGeom prst="rect">
            <a:avLst/>
          </a:prstGeom>
        </p:spPr>
        <p:txBody>
          <a:bodyPr lIns="90000" tIns="46800" rIns="90000" bIns="46800" anchor="ctr" anchorCtr="0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6902400" y="1638000"/>
            <a:ext cx="3993600" cy="1278000"/>
          </a:xfrm>
        </p:spPr>
        <p:txBody>
          <a:bodyPr lIns="90000" tIns="46800" rIns="90000" bIns="46800" anchor="ctr" anchorCtr="0">
            <a:noAutofit/>
          </a:bodyPr>
          <a:lstStyle>
            <a:lvl1pPr marL="0" indent="0" algn="l">
              <a:buNone/>
              <a:defRPr sz="10000" b="0">
                <a:solidFill>
                  <a:schemeClr val="bg2"/>
                </a:solidFill>
              </a:defRPr>
            </a:lvl1pPr>
            <a:lvl2pPr marL="0" indent="0" algn="r">
              <a:buNone/>
              <a:defRPr sz="1400"/>
            </a:lvl2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6902400" y="579600"/>
            <a:ext cx="3993600" cy="903600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 b="0">
                <a:solidFill>
                  <a:schemeClr val="bg2"/>
                </a:solidFill>
              </a:defRPr>
            </a:lvl1pPr>
            <a:lvl2pPr marL="0" indent="0" algn="l">
              <a:spcAft>
                <a:spcPts val="0"/>
              </a:spcAft>
              <a:buNone/>
              <a:tabLst/>
              <a:defRPr sz="1800" b="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1948160" y="2926080"/>
            <a:ext cx="243840" cy="3703320"/>
          </a:xfrm>
          <a:prstGeom prst="rect">
            <a:avLst/>
          </a:prstGeom>
        </p:spPr>
        <p:txBody>
          <a:bodyPr vert="vert270" wrap="non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© Murat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Selam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/ WWF Nepal</a:t>
            </a:r>
          </a:p>
        </p:txBody>
      </p:sp>
    </p:spTree>
    <p:extLst>
      <p:ext uri="{BB962C8B-B14F-4D97-AF65-F5344CB8AC3E}">
        <p14:creationId xmlns:p14="http://schemas.microsoft.com/office/powerpoint/2010/main" val="3895620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77363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rkers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1107509" y="1879200"/>
            <a:ext cx="10732800" cy="3639600"/>
          </a:xfrm>
        </p:spPr>
        <p:txBody>
          <a:bodyPr>
            <a:normAutofit/>
          </a:bodyPr>
          <a:lstStyle>
            <a:lvl1pPr>
              <a:spcBef>
                <a:spcPts val="1200"/>
              </a:spcBef>
              <a:spcAft>
                <a:spcPts val="0"/>
              </a:spcAft>
              <a:defRPr sz="280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99341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sub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1107509" y="1879200"/>
            <a:ext cx="10732800" cy="3639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sz="280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6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6129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slide with subheaders and 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11808000" y="2458800"/>
            <a:ext cx="240000" cy="37044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41118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title with ma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102784" y="2491200"/>
            <a:ext cx="10705216" cy="3672000"/>
          </a:xfrm>
        </p:spPr>
        <p:txBody>
          <a:bodyPr/>
          <a:lstStyle>
            <a:lvl1pPr indent="-180000">
              <a:spcBef>
                <a:spcPts val="1200"/>
              </a:spcBef>
              <a:spcAft>
                <a:spcPts val="0"/>
              </a:spcAft>
              <a:defRPr baseline="0"/>
            </a:lvl1pPr>
            <a:lvl2pPr>
              <a:spcBef>
                <a:spcPts val="12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12" name="Straight Connector 12"/>
          <p:cNvCxnSpPr/>
          <p:nvPr/>
        </p:nvCxnSpPr>
        <p:spPr>
          <a:xfrm>
            <a:off x="1102784" y="2293939"/>
            <a:ext cx="10704576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26178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102784" y="2491200"/>
            <a:ext cx="10705216" cy="3672000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baseline="0"/>
            </a:lvl1pPr>
            <a:lvl2pPr>
              <a:spcAft>
                <a:spcPts val="6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12" name="Straight Connector 12"/>
          <p:cNvCxnSpPr/>
          <p:nvPr/>
        </p:nvCxnSpPr>
        <p:spPr>
          <a:xfrm>
            <a:off x="1102784" y="2293939"/>
            <a:ext cx="10704576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50546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102784" y="4233600"/>
            <a:ext cx="4993216" cy="615600"/>
          </a:xfrm>
        </p:spPr>
        <p:txBody>
          <a:bodyPr/>
          <a:lstStyle>
            <a:lvl1pPr marL="0" indent="0">
              <a:buNone/>
              <a:defRPr i="1"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1102784" y="1699200"/>
            <a:ext cx="10705216" cy="442800"/>
          </a:xfrm>
        </p:spPr>
        <p:txBody>
          <a:bodyPr anchor="b">
            <a:normAutofit/>
          </a:bodyPr>
          <a:lstStyle>
            <a:lvl1pPr marL="0" indent="0">
              <a:buNone/>
              <a:defRPr sz="1400" b="1" i="0" baseline="0">
                <a:solidFill>
                  <a:srgbClr val="707070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Заголовок 19"/>
          <p:cNvSpPr>
            <a:spLocks noGrp="1"/>
          </p:cNvSpPr>
          <p:nvPr>
            <p:ph type="title" hasCustomPrompt="1"/>
          </p:nvPr>
        </p:nvSpPr>
        <p:spPr>
          <a:xfrm>
            <a:off x="1104000" y="2491200"/>
            <a:ext cx="10704000" cy="15660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12" name="Straight Connector 12"/>
          <p:cNvCxnSpPr/>
          <p:nvPr/>
        </p:nvCxnSpPr>
        <p:spPr>
          <a:xfrm>
            <a:off x="1102784" y="2293939"/>
            <a:ext cx="10704576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03065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text frames with 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102784" y="2492896"/>
            <a:ext cx="5160000" cy="3672000"/>
          </a:xfrm>
        </p:spPr>
        <p:txBody>
          <a:bodyPr/>
          <a:lstStyle>
            <a:lvl1pPr indent="-180000">
              <a:spcBef>
                <a:spcPts val="1200"/>
              </a:spcBef>
              <a:spcAft>
                <a:spcPts val="0"/>
              </a:spcAft>
              <a:defRPr baseline="0"/>
            </a:lvl1pPr>
            <a:lvl2pPr>
              <a:spcBef>
                <a:spcPts val="12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6648000" y="2492896"/>
            <a:ext cx="5160000" cy="3672000"/>
          </a:xfrm>
        </p:spPr>
        <p:txBody>
          <a:bodyPr vert="horz" lIns="0" tIns="0" rIns="0" bIns="0" rtlCol="0">
            <a:normAutofit/>
          </a:bodyPr>
          <a:lstStyle>
            <a:lvl1pPr>
              <a:defRPr lang="ru-RU" baseline="0" dirty="0" smtClean="0"/>
            </a:lvl1pPr>
            <a:lvl2pPr>
              <a:defRPr lang="ru-RU" dirty="0" smtClean="0"/>
            </a:lvl2pPr>
          </a:lstStyle>
          <a:p>
            <a:pPr lvl="0">
              <a:spcBef>
                <a:spcPts val="1200"/>
              </a:spcBef>
              <a:spcAft>
                <a:spcPts val="0"/>
              </a:spcAft>
            </a:pPr>
            <a:r>
              <a:rPr lang="en-US" dirty="0"/>
              <a:t>Click to edit Master text style</a:t>
            </a:r>
            <a:endParaRPr lang="ru-RU" dirty="0"/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12" name="Straight Connector 12"/>
          <p:cNvCxnSpPr/>
          <p:nvPr/>
        </p:nvCxnSpPr>
        <p:spPr>
          <a:xfrm>
            <a:off x="1102784" y="2293939"/>
            <a:ext cx="10704576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07648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pkers with a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102784" y="2494800"/>
            <a:ext cx="7239616" cy="3513600"/>
          </a:xfrm>
        </p:spPr>
        <p:txBody>
          <a:bodyPr/>
          <a:lstStyle>
            <a:lvl1pPr indent="-180000">
              <a:spcBef>
                <a:spcPts val="1200"/>
              </a:spcBef>
              <a:spcAft>
                <a:spcPts val="0"/>
              </a:spcAft>
              <a:defRPr baseline="0"/>
            </a:lvl1pPr>
            <a:lvl2pPr>
              <a:spcBef>
                <a:spcPts val="12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8635200" y="6105600"/>
            <a:ext cx="3172800" cy="270000"/>
          </a:xfrm>
        </p:spPr>
        <p:txBody>
          <a:bodyPr>
            <a:noAutofit/>
          </a:bodyPr>
          <a:lstStyle>
            <a:lvl1pPr marL="0" indent="0">
              <a:buNone/>
              <a:defRPr sz="800"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8635200" y="2491200"/>
            <a:ext cx="3172800" cy="3513600"/>
          </a:xfrm>
        </p:spPr>
        <p:txBody>
          <a:bodyPr/>
          <a:lstStyle>
            <a:lvl1pPr marL="182563" indent="-182563">
              <a:defRPr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11836800" y="2491200"/>
            <a:ext cx="240000" cy="35136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17" name="Straight Connector 12"/>
          <p:cNvCxnSpPr/>
          <p:nvPr/>
        </p:nvCxnSpPr>
        <p:spPr>
          <a:xfrm>
            <a:off x="1102784" y="2293939"/>
            <a:ext cx="10704576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Текст 17"/>
          <p:cNvSpPr>
            <a:spLocks noGrp="1"/>
          </p:cNvSpPr>
          <p:nvPr>
            <p:ph type="body" sz="quarter" idx="25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3902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0A76-8F70-4012-AADC-0BCC5900B2FB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66C6-3FC5-4E11-A2DA-C0774AF8D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65067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 picture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102784" y="2494800"/>
            <a:ext cx="7239616" cy="3513600"/>
          </a:xfrm>
        </p:spPr>
        <p:txBody>
          <a:bodyPr/>
          <a:lstStyle>
            <a:lvl1pPr marL="0" indent="0">
              <a:spcBef>
                <a:spcPts val="1200"/>
              </a:spcBef>
              <a:spcAft>
                <a:spcPts val="0"/>
              </a:spcAft>
              <a:buNone/>
              <a:defRPr baseline="0"/>
            </a:lvl1pPr>
            <a:lvl2pPr>
              <a:spcAft>
                <a:spcPts val="120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0" name="Текст 14"/>
          <p:cNvSpPr>
            <a:spLocks noGrp="1"/>
          </p:cNvSpPr>
          <p:nvPr>
            <p:ph type="body" sz="quarter" idx="15" hasCustomPrompt="1"/>
          </p:nvPr>
        </p:nvSpPr>
        <p:spPr>
          <a:xfrm>
            <a:off x="8635200" y="6105600"/>
            <a:ext cx="3172800" cy="270000"/>
          </a:xfrm>
        </p:spPr>
        <p:txBody>
          <a:bodyPr>
            <a:noAutofit/>
          </a:bodyPr>
          <a:lstStyle>
            <a:lvl1pPr marL="0" indent="0">
              <a:buNone/>
              <a:defRPr sz="800"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6" hasCustomPrompt="1"/>
          </p:nvPr>
        </p:nvSpPr>
        <p:spPr>
          <a:xfrm>
            <a:off x="8635200" y="2491200"/>
            <a:ext cx="3172800" cy="3513600"/>
          </a:xfrm>
        </p:spPr>
        <p:txBody>
          <a:bodyPr/>
          <a:lstStyle>
            <a:lvl1pPr marL="182563" indent="-182563">
              <a:defRPr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6" name="Текст 16"/>
          <p:cNvSpPr>
            <a:spLocks noGrp="1"/>
          </p:cNvSpPr>
          <p:nvPr>
            <p:ph type="body" sz="quarter" idx="17" hasCustomPrompt="1"/>
          </p:nvPr>
        </p:nvSpPr>
        <p:spPr>
          <a:xfrm>
            <a:off x="11836800" y="2491200"/>
            <a:ext cx="240000" cy="35136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Заголовок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17" name="Straight Connector 12"/>
          <p:cNvCxnSpPr/>
          <p:nvPr/>
        </p:nvCxnSpPr>
        <p:spPr>
          <a:xfrm>
            <a:off x="1102784" y="2293939"/>
            <a:ext cx="10704576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Текст 17"/>
          <p:cNvSpPr>
            <a:spLocks noGrp="1"/>
          </p:cNvSpPr>
          <p:nvPr>
            <p:ph type="body" sz="quarter" idx="25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63432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an object to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102784" y="2494800"/>
            <a:ext cx="7239616" cy="3672000"/>
          </a:xfrm>
        </p:spPr>
        <p:txBody>
          <a:bodyPr/>
          <a:lstStyle>
            <a:lvl1pPr indent="-180000">
              <a:spcBef>
                <a:spcPts val="1200"/>
              </a:spcBef>
              <a:spcAft>
                <a:spcPts val="0"/>
              </a:spcAft>
              <a:defRPr baseline="0"/>
            </a:lvl1pPr>
            <a:lvl2pPr>
              <a:spcBef>
                <a:spcPts val="12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8635200" y="2492375"/>
            <a:ext cx="3172800" cy="3672000"/>
          </a:xfrm>
        </p:spPr>
        <p:txBody>
          <a:bodyPr/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1102784" y="2293939"/>
            <a:ext cx="10704576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887311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mar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102784" y="2494800"/>
            <a:ext cx="7239616" cy="3672000"/>
          </a:xfrm>
        </p:spPr>
        <p:txBody>
          <a:bodyPr/>
          <a:lstStyle>
            <a:lvl1pPr indent="-180000">
              <a:spcBef>
                <a:spcPts val="1200"/>
              </a:spcBef>
              <a:spcAft>
                <a:spcPts val="0"/>
              </a:spcAft>
              <a:defRPr baseline="0"/>
            </a:lvl1pPr>
            <a:lvl2pPr>
              <a:spcBef>
                <a:spcPts val="12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12" name="Straight Connector 12"/>
          <p:cNvCxnSpPr/>
          <p:nvPr/>
        </p:nvCxnSpPr>
        <p:spPr>
          <a:xfrm>
            <a:off x="1102784" y="2293939"/>
            <a:ext cx="10704576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08430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1102784" y="2494800"/>
            <a:ext cx="7239616" cy="3672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cxnSp>
        <p:nvCxnSpPr>
          <p:cNvPr id="12" name="Straight Connector 12"/>
          <p:cNvCxnSpPr/>
          <p:nvPr/>
        </p:nvCxnSpPr>
        <p:spPr>
          <a:xfrm>
            <a:off x="1102784" y="2293939"/>
            <a:ext cx="10704576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913063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_with_text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1101214" y="2492375"/>
            <a:ext cx="7251153" cy="3672000"/>
          </a:xfrm>
        </p:spPr>
        <p:txBody>
          <a:bodyPr/>
          <a:lstStyle>
            <a:lvl1pPr>
              <a:spcBef>
                <a:spcPts val="1200"/>
              </a:spcBef>
              <a:spcAft>
                <a:spcPts val="0"/>
              </a:spcAft>
              <a:defRPr/>
            </a:lvl1pPr>
            <a:lvl2pPr>
              <a:spcBef>
                <a:spcPts val="12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0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1102784" y="1360800"/>
            <a:ext cx="10705216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Текст 22"/>
          <p:cNvSpPr>
            <a:spLocks noGrp="1"/>
          </p:cNvSpPr>
          <p:nvPr>
            <p:ph type="body" sz="quarter" idx="20" hasCustomPrompt="1"/>
          </p:nvPr>
        </p:nvSpPr>
        <p:spPr>
          <a:xfrm>
            <a:off x="8636000" y="2492375"/>
            <a:ext cx="3170765" cy="3671888"/>
          </a:xfrm>
          <a:prstGeom prst="rect">
            <a:avLst/>
          </a:prstGeom>
        </p:spPr>
        <p:txBody>
          <a:bodyPr/>
          <a:lstStyle>
            <a:lvl1pPr marL="136525" indent="-136525">
              <a:spcBef>
                <a:spcPts val="600"/>
              </a:spcBef>
              <a:defRPr lang="ru-RU" sz="1400" kern="1200" baseline="0" dirty="0" smtClean="0">
                <a:solidFill>
                  <a:srgbClr val="404040"/>
                </a:solidFill>
                <a:latin typeface="Arial"/>
                <a:ea typeface="Geneva" pitchFamily="-106" charset="-128"/>
                <a:cs typeface="Arial"/>
              </a:defRPr>
            </a:lvl1pPr>
          </a:lstStyle>
          <a:p>
            <a:pPr marL="142875" marR="0" lvl="0" indent="-142875" algn="l" defTabSz="4572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Arial"/>
                <a:ea typeface="Geneva" pitchFamily="-106" charset="-128"/>
                <a:cs typeface="Arial"/>
              </a:rPr>
              <a:t>Click to edit Master text style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Arial"/>
              <a:ea typeface="Geneva" pitchFamily="-106" charset="-128"/>
              <a:cs typeface="Arial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1102784" y="2293939"/>
            <a:ext cx="10704576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96972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одержимое 16"/>
          <p:cNvSpPr>
            <a:spLocks noGrp="1"/>
          </p:cNvSpPr>
          <p:nvPr>
            <p:ph sz="quarter" idx="15" hasCustomPrompt="1"/>
          </p:nvPr>
        </p:nvSpPr>
        <p:spPr>
          <a:xfrm>
            <a:off x="1101213" y="2492375"/>
            <a:ext cx="8334988" cy="3672000"/>
          </a:xfrm>
        </p:spPr>
        <p:txBody>
          <a:bodyPr/>
          <a:lstStyle>
            <a:lvl1pPr>
              <a:spcBef>
                <a:spcPts val="1200"/>
              </a:spcBef>
              <a:spcAft>
                <a:spcPts val="0"/>
              </a:spcAft>
              <a:defRPr/>
            </a:lvl1pPr>
            <a:lvl2pPr>
              <a:spcBef>
                <a:spcPts val="1200"/>
              </a:spcBef>
              <a:spcAft>
                <a:spcPts val="0"/>
              </a:spcAft>
              <a:defRPr/>
            </a:lvl2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sp>
        <p:nvSpPr>
          <p:cNvPr id="10" name="Заголовок 13"/>
          <p:cNvSpPr>
            <a:spLocks noGrp="1"/>
          </p:cNvSpPr>
          <p:nvPr>
            <p:ph type="title" hasCustomPrompt="1"/>
          </p:nvPr>
        </p:nvSpPr>
        <p:spPr>
          <a:xfrm>
            <a:off x="1102784" y="1360800"/>
            <a:ext cx="10705216" cy="784800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Straight Connector 12"/>
          <p:cNvCxnSpPr/>
          <p:nvPr/>
        </p:nvCxnSpPr>
        <p:spPr>
          <a:xfrm>
            <a:off x="1102784" y="2293939"/>
            <a:ext cx="10704576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10307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a sub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2750400" y="1519200"/>
            <a:ext cx="9052800" cy="37908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1" name="Текст 9"/>
          <p:cNvSpPr>
            <a:spLocks noGrp="1"/>
          </p:cNvSpPr>
          <p:nvPr>
            <p:ph type="body" sz="quarter" idx="14" hasCustomPrompt="1"/>
          </p:nvPr>
        </p:nvSpPr>
        <p:spPr>
          <a:xfrm>
            <a:off x="2750400" y="5407200"/>
            <a:ext cx="5659200" cy="756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4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12" name="Текст 9"/>
          <p:cNvSpPr>
            <a:spLocks noGrp="1"/>
          </p:cNvSpPr>
          <p:nvPr>
            <p:ph type="body" sz="quarter" idx="15" hasCustomPrompt="1"/>
          </p:nvPr>
        </p:nvSpPr>
        <p:spPr>
          <a:xfrm>
            <a:off x="9648000" y="5407200"/>
            <a:ext cx="2155200" cy="756000"/>
          </a:xfrm>
        </p:spPr>
        <p:txBody>
          <a:bodyPr anchor="t">
            <a:noAutofit/>
          </a:bodyPr>
          <a:lstStyle>
            <a:lvl1pPr marL="0" indent="0">
              <a:buNone/>
              <a:defRPr sz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cxnSp>
        <p:nvCxnSpPr>
          <p:cNvPr id="13" name="Straight Connector 5"/>
          <p:cNvCxnSpPr/>
          <p:nvPr/>
        </p:nvCxnSpPr>
        <p:spPr>
          <a:xfrm>
            <a:off x="6898633" y="3881439"/>
            <a:ext cx="3894667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11836800" y="1519200"/>
            <a:ext cx="240000" cy="37908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5" name="Straight Connector 12"/>
          <p:cNvCxnSpPr/>
          <p:nvPr/>
        </p:nvCxnSpPr>
        <p:spPr>
          <a:xfrm>
            <a:off x="1102784" y="1519239"/>
            <a:ext cx="10704576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861279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5"/>
          <p:cNvCxnSpPr/>
          <p:nvPr/>
        </p:nvCxnSpPr>
        <p:spPr>
          <a:xfrm>
            <a:off x="6898633" y="3881439"/>
            <a:ext cx="3894667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Текст 16"/>
          <p:cNvSpPr>
            <a:spLocks noGrp="1"/>
          </p:cNvSpPr>
          <p:nvPr>
            <p:ph type="body" sz="quarter" idx="16" hasCustomPrompt="1"/>
          </p:nvPr>
        </p:nvSpPr>
        <p:spPr>
          <a:xfrm>
            <a:off x="11952000" y="2923200"/>
            <a:ext cx="240000" cy="3704400"/>
          </a:xfrm>
        </p:spPr>
        <p:txBody>
          <a:bodyPr vert="vert270" wrap="none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US" dirty="0"/>
              <a:t>Photo credit here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60000" cy="6858000"/>
          </a:xfrm>
          <a:prstGeom prst="rect">
            <a:avLst/>
          </a:prstGeom>
          <a:solidFill>
            <a:srgbClr val="F3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 hasCustomPrompt="1"/>
          </p:nvPr>
        </p:nvSpPr>
        <p:spPr>
          <a:xfrm>
            <a:off x="235200" y="118800"/>
            <a:ext cx="11716800" cy="6516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8"/>
          </p:nvPr>
        </p:nvSpPr>
        <p:spPr>
          <a:xfrm>
            <a:off x="233167" y="6670800"/>
            <a:ext cx="3201600" cy="19080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30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e 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115200" y="1540800"/>
            <a:ext cx="7828800" cy="120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2" hasCustomPrompt="1"/>
          </p:nvPr>
        </p:nvSpPr>
        <p:spPr>
          <a:xfrm>
            <a:off x="3115200" y="2968831"/>
            <a:ext cx="7828800" cy="724396"/>
          </a:xfrm>
        </p:spPr>
        <p:txBody>
          <a:bodyPr anchor="ctr">
            <a:normAutofit/>
          </a:bodyPr>
          <a:lstStyle>
            <a:lvl1pPr marL="0" indent="0">
              <a:spcAft>
                <a:spcPts val="0"/>
              </a:spcAft>
              <a:buNone/>
              <a:defRPr sz="1600"/>
            </a:lvl1pPr>
          </a:lstStyle>
          <a:p>
            <a:pPr lvl="0"/>
            <a:r>
              <a:rPr lang="en-US" dirty="0"/>
              <a:t>Text</a:t>
            </a:r>
            <a:endParaRPr lang="ru-RU" dirty="0"/>
          </a:p>
        </p:txBody>
      </p:sp>
      <p:cxnSp>
        <p:nvCxnSpPr>
          <p:cNvPr id="21" name="Straight Connector 8"/>
          <p:cNvCxnSpPr/>
          <p:nvPr/>
        </p:nvCxnSpPr>
        <p:spPr>
          <a:xfrm>
            <a:off x="3113618" y="2921000"/>
            <a:ext cx="7829549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9"/>
          <p:cNvCxnSpPr/>
          <p:nvPr/>
        </p:nvCxnSpPr>
        <p:spPr>
          <a:xfrm>
            <a:off x="3113618" y="3744914"/>
            <a:ext cx="7829549" cy="1587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58799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3115200" y="3067200"/>
            <a:ext cx="3892800" cy="806400"/>
          </a:xfr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pPr lvl="0"/>
            <a:r>
              <a:rPr lang="en-US" dirty="0"/>
              <a:t>Click to edit Master text</a:t>
            </a:r>
            <a:r>
              <a:rPr lang="ru-RU" dirty="0"/>
              <a:t> </a:t>
            </a:r>
            <a:r>
              <a:rPr lang="en-US" dirty="0"/>
              <a:t>style</a:t>
            </a:r>
            <a:endParaRPr lang="ru-RU" dirty="0"/>
          </a:p>
        </p:txBody>
      </p:sp>
      <p:cxnSp>
        <p:nvCxnSpPr>
          <p:cNvPr id="10" name="Straight Connector 8"/>
          <p:cNvCxnSpPr/>
          <p:nvPr/>
        </p:nvCxnSpPr>
        <p:spPr>
          <a:xfrm>
            <a:off x="3113618" y="2921000"/>
            <a:ext cx="7829549" cy="1588"/>
          </a:xfrm>
          <a:prstGeom prst="line">
            <a:avLst/>
          </a:prstGeom>
          <a:ln w="6350">
            <a:solidFill>
              <a:schemeClr val="tx1">
                <a:lumMod val="95000"/>
                <a:lumOff val="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1"/>
          <p:cNvSpPr>
            <a:spLocks noGrp="1"/>
          </p:cNvSpPr>
          <p:nvPr>
            <p:ph type="title" hasCustomPrompt="1"/>
          </p:nvPr>
        </p:nvSpPr>
        <p:spPr>
          <a:xfrm>
            <a:off x="3115200" y="1540800"/>
            <a:ext cx="7828800" cy="1206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8"/>
          </p:nvPr>
        </p:nvSpPr>
        <p:spPr>
          <a:xfrm>
            <a:off x="7536000" y="6667200"/>
            <a:ext cx="4310400" cy="190800"/>
          </a:xfrm>
          <a:prstGeom prst="rect">
            <a:avLst/>
          </a:prstGeom>
        </p:spPr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mtClean="0"/>
              <a:t> </a:t>
            </a:r>
            <a:fld id="{7A981F86-76DA-448D-99E8-319D7F425AF4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</a:t>
            </a:r>
            <a:r>
              <a:rPr lang="en-US" smtClean="0"/>
              <a:t>/ </a:t>
            </a:r>
            <a:fld id="{918D4522-A4C1-4B7A-89B2-90D313382096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7401600" y="216000"/>
            <a:ext cx="4406400" cy="511200"/>
          </a:xfrm>
        </p:spPr>
        <p:txBody>
          <a:bodyPr>
            <a:normAutofit/>
          </a:bodyPr>
          <a:lstStyle>
            <a:lvl1pPr marL="0" indent="0" algn="r">
              <a:spcAft>
                <a:spcPts val="0"/>
              </a:spcAft>
              <a:buNone/>
              <a:defRPr sz="1400" b="1">
                <a:solidFill>
                  <a:schemeClr val="bg1"/>
                </a:solidFill>
              </a:defRPr>
            </a:lvl1pPr>
            <a:lvl2pPr marL="0" indent="0" algn="r">
              <a:spcAft>
                <a:spcPts val="0"/>
              </a:spcAft>
              <a:buNone/>
              <a:tabLst/>
              <a:defRPr sz="1400" b="0">
                <a:solidFill>
                  <a:srgbClr val="404040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4007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0A76-8F70-4012-AADC-0BCC5900B2FB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8566C6-3FC5-4E11-A2DA-C0774AF8D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2700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5"/>
          <p:cNvCxnSpPr/>
          <p:nvPr/>
        </p:nvCxnSpPr>
        <p:spPr>
          <a:xfrm>
            <a:off x="6898633" y="3881439"/>
            <a:ext cx="3894667" cy="1587"/>
          </a:xfrm>
          <a:prstGeom prst="line">
            <a:avLst/>
          </a:prstGeom>
          <a:ln w="635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54400" y="0"/>
            <a:ext cx="979200" cy="1036800"/>
          </a:xfrm>
          <a:prstGeom prst="rect">
            <a:avLst/>
          </a:prstGeom>
          <a:solidFill>
            <a:srgbClr val="F3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3F3E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34228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Layout of sec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/>
          <p:cNvSpPr>
            <a:spLocks noGrp="1"/>
          </p:cNvSpPr>
          <p:nvPr>
            <p:ph type="pic" sz="quarter" idx="21" hasCustomPrompt="1"/>
          </p:nvPr>
        </p:nvSpPr>
        <p:spPr>
          <a:xfrm>
            <a:off x="1104000" y="216000"/>
            <a:ext cx="10848000" cy="6415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Picture</a:t>
            </a:r>
          </a:p>
        </p:txBody>
      </p:sp>
      <p:cxnSp>
        <p:nvCxnSpPr>
          <p:cNvPr id="23" name="Straight Connector 10"/>
          <p:cNvCxnSpPr/>
          <p:nvPr/>
        </p:nvCxnSpPr>
        <p:spPr>
          <a:xfrm>
            <a:off x="6798734" y="1557339"/>
            <a:ext cx="4207933" cy="1587"/>
          </a:xfrm>
          <a:prstGeom prst="line">
            <a:avLst/>
          </a:prstGeom>
          <a:ln w="12700">
            <a:solidFill>
              <a:srgbClr val="F3F2E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Текст 14"/>
          <p:cNvSpPr>
            <a:spLocks noGrp="1"/>
          </p:cNvSpPr>
          <p:nvPr>
            <p:ph type="body" sz="quarter" idx="14" hasCustomPrompt="1"/>
          </p:nvPr>
        </p:nvSpPr>
        <p:spPr>
          <a:xfrm>
            <a:off x="6902400" y="4276800"/>
            <a:ext cx="3993600" cy="18864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902400" y="2991600"/>
            <a:ext cx="3993600" cy="1058400"/>
          </a:xfrm>
          <a:prstGeom prst="rect">
            <a:avLst/>
          </a:prstGeom>
        </p:spPr>
        <p:txBody>
          <a:bodyPr lIns="90000" tIns="46800" rIns="90000" bIns="46800" anchor="ctr" anchorCtr="0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  <p:sp>
        <p:nvSpPr>
          <p:cNvPr id="16" name="Текст 19"/>
          <p:cNvSpPr>
            <a:spLocks noGrp="1"/>
          </p:cNvSpPr>
          <p:nvPr>
            <p:ph type="body" sz="quarter" idx="15" hasCustomPrompt="1"/>
          </p:nvPr>
        </p:nvSpPr>
        <p:spPr>
          <a:xfrm>
            <a:off x="6902400" y="1638000"/>
            <a:ext cx="3993600" cy="1278000"/>
          </a:xfrm>
        </p:spPr>
        <p:txBody>
          <a:bodyPr lIns="90000" tIns="46800" rIns="90000" bIns="46800" anchor="ctr" anchorCtr="0">
            <a:noAutofit/>
          </a:bodyPr>
          <a:lstStyle>
            <a:lvl1pPr marL="0" indent="0" algn="l">
              <a:buNone/>
              <a:defRPr sz="10000" b="0">
                <a:solidFill>
                  <a:schemeClr val="bg2"/>
                </a:solidFill>
              </a:defRPr>
            </a:lvl1pPr>
            <a:lvl2pPr marL="0" indent="0" algn="r">
              <a:buNone/>
              <a:defRPr sz="1400"/>
            </a:lvl2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9" name="Текст 17"/>
          <p:cNvSpPr>
            <a:spLocks noGrp="1"/>
          </p:cNvSpPr>
          <p:nvPr>
            <p:ph type="body" sz="quarter" idx="17" hasCustomPrompt="1"/>
          </p:nvPr>
        </p:nvSpPr>
        <p:spPr>
          <a:xfrm>
            <a:off x="6902400" y="579600"/>
            <a:ext cx="3993600" cy="903600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 b="0">
                <a:solidFill>
                  <a:schemeClr val="bg2"/>
                </a:solidFill>
              </a:defRPr>
            </a:lvl1pPr>
            <a:lvl2pPr marL="0" indent="0" algn="l">
              <a:spcAft>
                <a:spcPts val="0"/>
              </a:spcAft>
              <a:buNone/>
              <a:tabLst/>
              <a:defRPr sz="1800" b="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fld id="{F7EB6CD8-DD04-445D-95E4-3A9F38E93647}" type="datetime5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Текст 36"/>
          <p:cNvSpPr>
            <a:spLocks noGrp="1"/>
          </p:cNvSpPr>
          <p:nvPr>
            <p:ph type="body" sz="quarter" idx="20" hasCustomPrompt="1"/>
          </p:nvPr>
        </p:nvSpPr>
        <p:spPr>
          <a:xfrm>
            <a:off x="11952000" y="2923200"/>
            <a:ext cx="240000" cy="3704400"/>
          </a:xfrm>
        </p:spPr>
        <p:txBody>
          <a:bodyPr vert="vert270">
            <a:noAutofit/>
          </a:bodyPr>
          <a:lstStyle>
            <a:lvl1pPr>
              <a:buNone/>
              <a:defRPr sz="800" baseline="0"/>
            </a:lvl1pPr>
          </a:lstStyle>
          <a:p>
            <a:pPr lvl="0"/>
            <a:r>
              <a:rPr lang="en-CA" dirty="0"/>
              <a:t>Photo credit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7491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033001" y="6381751"/>
            <a:ext cx="1919817" cy="288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6AEC8-2CBF-480D-B894-4B08BD09973C}" type="datetime3">
              <a:rPr lang="en-IE" altLang="ru-RU" smtClean="0">
                <a:solidFill>
                  <a:srgbClr val="404040"/>
                </a:solidFill>
              </a:rPr>
              <a:pPr>
                <a:defRPr/>
              </a:pPr>
              <a:t>5 March 2021</a:t>
            </a:fld>
            <a:r>
              <a:rPr lang="en-IE" altLang="ru-RU" smtClean="0">
                <a:solidFill>
                  <a:srgbClr val="404040"/>
                </a:solidFill>
              </a:rPr>
              <a:t> - </a:t>
            </a:r>
            <a:fld id="{F283EDAE-B3D0-4EB5-88ED-273F1D1ED2C7}" type="slidenum">
              <a:rPr lang="en-IE" altLang="ru-RU" smtClean="0">
                <a:solidFill>
                  <a:srgbClr val="404040"/>
                </a:solidFill>
              </a:rPr>
              <a:pPr>
                <a:defRPr/>
              </a:pPr>
              <a:t>‹#›</a:t>
            </a:fld>
            <a:endParaRPr lang="en-IE" altLang="ru-RU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0350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>
          <a:xfrm>
            <a:off x="10033001" y="6381751"/>
            <a:ext cx="1919817" cy="2889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731CE-F4B4-4D0E-B015-7AC22FA6E222}" type="datetime3">
              <a:rPr lang="en-IE" altLang="ru-RU" smtClean="0">
                <a:solidFill>
                  <a:srgbClr val="404040"/>
                </a:solidFill>
              </a:rPr>
              <a:pPr>
                <a:defRPr/>
              </a:pPr>
              <a:t>5 March 2021</a:t>
            </a:fld>
            <a:r>
              <a:rPr lang="en-IE" altLang="ru-RU" smtClean="0">
                <a:solidFill>
                  <a:srgbClr val="404040"/>
                </a:solidFill>
              </a:rPr>
              <a:t> - </a:t>
            </a:r>
            <a:fld id="{BC25477A-3D1D-4373-9D92-A29F48ACCFF5}" type="slidenum">
              <a:rPr lang="en-IE" altLang="ru-RU" smtClean="0">
                <a:solidFill>
                  <a:srgbClr val="404040"/>
                </a:solidFill>
              </a:rPr>
              <a:pPr>
                <a:defRPr/>
              </a:pPr>
              <a:t>‹#›</a:t>
            </a:fld>
            <a:endParaRPr lang="en-IE" altLang="ru-RU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851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26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slideLayout" Target="../slideLayouts/slideLayout62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4.xml"/><Relationship Id="rId30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" Type="http://schemas.openxmlformats.org/officeDocument/2006/relationships/slideLayout" Target="../slideLayouts/slideLayout68.xml"/><Relationship Id="rId21" Type="http://schemas.openxmlformats.org/officeDocument/2006/relationships/slideLayout" Target="../slideLayouts/slideLayout86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85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40A76-8F70-4012-AADC-0BCC5900B2FB}" type="datetimeFigureOut">
              <a:rPr lang="ru-RU" smtClean="0"/>
              <a:t>05.03.2021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566C6-3FC5-4E11-A2DA-C0774AF8D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015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000" y="1600201"/>
            <a:ext cx="11232000" cy="45259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</a:t>
            </a:r>
            <a:endParaRPr lang="ru-RU" dirty="0"/>
          </a:p>
          <a:p>
            <a:pPr lvl="1"/>
            <a:r>
              <a:rPr lang="en-US" dirty="0"/>
              <a:t>Second level</a:t>
            </a:r>
            <a:endParaRPr lang="ru-RU" dirty="0"/>
          </a:p>
        </p:txBody>
      </p:sp>
      <p:pic>
        <p:nvPicPr>
          <p:cNvPr id="7" name="Picture 13" descr="master panda.jpg"/>
          <p:cNvPicPr>
            <a:picLocks noChangeAspect="1"/>
          </p:cNvPicPr>
          <p:nvPr/>
        </p:nvPicPr>
        <p:blipFill>
          <a:blip r:embed="rId28" cstate="print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740" y="114301"/>
            <a:ext cx="70273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0"/>
          <p:cNvSpPr/>
          <p:nvPr/>
        </p:nvSpPr>
        <p:spPr>
          <a:xfrm flipH="1">
            <a:off x="-3" y="0"/>
            <a:ext cx="14182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CC8E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1104000" y="6670800"/>
            <a:ext cx="3201600" cy="190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0">
              <a:defRPr sz="900" baseline="0">
                <a:solidFill>
                  <a:schemeClr val="bg1"/>
                </a:solidFill>
              </a:defRPr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>
          <a:xfrm>
            <a:off x="7536160" y="6667200"/>
            <a:ext cx="43104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fld id="{7378C474-D9EC-4FD3-93C8-5D4CFD2165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lvl="0"/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680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l" defTabSz="914400" rtl="0" eaLnBrk="1" latinLnBrk="0" hangingPunct="1">
        <a:spcBef>
          <a:spcPct val="0"/>
        </a:spcBef>
        <a:buNone/>
        <a:defRPr sz="25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2000" kern="1200">
          <a:solidFill>
            <a:srgbClr val="404040"/>
          </a:solidFill>
          <a:latin typeface="+mn-lt"/>
          <a:ea typeface="+mn-ea"/>
          <a:cs typeface="+mn-cs"/>
        </a:defRPr>
      </a:lvl1pPr>
      <a:lvl2pPr marL="357188" indent="-151200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sz="1600" kern="1200" baseline="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2784" y="2491200"/>
            <a:ext cx="10704000" cy="367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>
              <a:spcBef>
                <a:spcPts val="1200"/>
              </a:spcBef>
              <a:spcAft>
                <a:spcPts val="0"/>
              </a:spcAft>
            </a:pPr>
            <a:r>
              <a:rPr lang="en-US" dirty="0"/>
              <a:t>Click to edit Master text style</a:t>
            </a:r>
            <a:endParaRPr lang="ru-RU" dirty="0"/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en-US" dirty="0"/>
              <a:t>Second level</a:t>
            </a:r>
            <a:endParaRPr lang="ru-RU" dirty="0"/>
          </a:p>
        </p:txBody>
      </p:sp>
      <p:pic>
        <p:nvPicPr>
          <p:cNvPr id="7" name="Picture 13" descr="master panda.jpg"/>
          <p:cNvPicPr>
            <a:picLocks noChangeAspect="1"/>
          </p:cNvPicPr>
          <p:nvPr/>
        </p:nvPicPr>
        <p:blipFill>
          <a:blip r:embed="rId30" cstate="print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740" y="114301"/>
            <a:ext cx="70273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0"/>
          <p:cNvSpPr/>
          <p:nvPr/>
        </p:nvSpPr>
        <p:spPr>
          <a:xfrm flipH="1">
            <a:off x="-3" y="0"/>
            <a:ext cx="14182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CC8E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1104000" y="6670800"/>
            <a:ext cx="3201600" cy="190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0">
              <a:defRPr sz="900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>
          <a:xfrm>
            <a:off x="7536160" y="6667200"/>
            <a:ext cx="43104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fld id="{F7EB6CD8-DD04-445D-95E4-3A9F38E93647}" type="datetime5">
              <a:rPr lang="en-US" smtClean="0"/>
              <a:pPr/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102784" y="1360800"/>
            <a:ext cx="10704000" cy="7848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1746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</p:sldLayoutIdLst>
  <p:txStyles>
    <p:titleStyle>
      <a:lvl1pPr algn="l" defTabSz="914400" rtl="0" eaLnBrk="1" latinLnBrk="0" hangingPunct="1">
        <a:spcBef>
          <a:spcPct val="0"/>
        </a:spcBef>
        <a:buNone/>
        <a:defRPr sz="25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lang="ru-RU" sz="2000" kern="1200" dirty="0" smtClean="0">
          <a:solidFill>
            <a:srgbClr val="404040"/>
          </a:solidFill>
          <a:latin typeface="+mn-lt"/>
          <a:ea typeface="+mn-ea"/>
          <a:cs typeface="+mn-cs"/>
        </a:defRPr>
      </a:lvl1pPr>
      <a:lvl2pPr marL="357188" indent="-151200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lang="ru-RU" sz="1600" kern="1200" dirty="0" smtClean="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3F3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02784" y="2491200"/>
            <a:ext cx="10704000" cy="367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>
              <a:spcBef>
                <a:spcPts val="1200"/>
              </a:spcBef>
              <a:spcAft>
                <a:spcPts val="0"/>
              </a:spcAft>
            </a:pPr>
            <a:r>
              <a:rPr lang="en-US" dirty="0"/>
              <a:t>Click to edit Master text style</a:t>
            </a:r>
            <a:endParaRPr lang="ru-RU" dirty="0"/>
          </a:p>
          <a:p>
            <a:pPr lvl="1">
              <a:spcBef>
                <a:spcPts val="1200"/>
              </a:spcBef>
              <a:spcAft>
                <a:spcPts val="0"/>
              </a:spcAft>
            </a:pPr>
            <a:r>
              <a:rPr lang="en-US" dirty="0"/>
              <a:t>Second level</a:t>
            </a:r>
            <a:endParaRPr lang="ru-RU" dirty="0"/>
          </a:p>
        </p:txBody>
      </p:sp>
      <p:pic>
        <p:nvPicPr>
          <p:cNvPr id="7" name="Picture 13" descr="master panda.jpg"/>
          <p:cNvPicPr>
            <a:picLocks noChangeAspect="1"/>
          </p:cNvPicPr>
          <p:nvPr/>
        </p:nvPicPr>
        <p:blipFill>
          <a:blip r:embed="rId30" cstate="print">
            <a:clrChange>
              <a:clrFrom>
                <a:srgbClr val="F1F1E7"/>
              </a:clrFrom>
              <a:clrTo>
                <a:srgbClr val="F1F1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7740" y="114301"/>
            <a:ext cx="70273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0"/>
          <p:cNvSpPr/>
          <p:nvPr/>
        </p:nvSpPr>
        <p:spPr>
          <a:xfrm flipH="1">
            <a:off x="-3" y="0"/>
            <a:ext cx="14182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CC8E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3"/>
          </p:nvPr>
        </p:nvSpPr>
        <p:spPr>
          <a:xfrm>
            <a:off x="1104000" y="6670800"/>
            <a:ext cx="3201600" cy="190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0">
              <a:defRPr sz="900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Presentation to Company Name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4"/>
          </p:nvPr>
        </p:nvSpPr>
        <p:spPr>
          <a:xfrm>
            <a:off x="7536160" y="6667200"/>
            <a:ext cx="4310400" cy="190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fld id="{F7EB6CD8-DD04-445D-95E4-3A9F38E93647}" type="datetime5">
              <a:rPr lang="en-US" smtClean="0"/>
              <a:pPr/>
              <a:t>5-Mar-21</a:t>
            </a:fld>
            <a:r>
              <a:rPr lang="ru-RU" smtClean="0"/>
              <a:t> / </a:t>
            </a:r>
            <a:fld id="{FBFF7A77-ECFB-4A7C-9E3D-DDC296ED6CF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102784" y="1360800"/>
            <a:ext cx="10704000" cy="7848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1814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  <p:sldLayoutId id="2147483735" r:id="rId18"/>
    <p:sldLayoutId id="2147483736" r:id="rId19"/>
    <p:sldLayoutId id="2147483737" r:id="rId20"/>
    <p:sldLayoutId id="2147483738" r:id="rId21"/>
    <p:sldLayoutId id="2147483739" r:id="rId22"/>
    <p:sldLayoutId id="2147483740" r:id="rId23"/>
    <p:sldLayoutId id="2147483741" r:id="rId24"/>
    <p:sldLayoutId id="2147483742" r:id="rId25"/>
    <p:sldLayoutId id="2147483743" r:id="rId26"/>
    <p:sldLayoutId id="2147483744" r:id="rId27"/>
    <p:sldLayoutId id="2147483745" r:id="rId28"/>
  </p:sldLayoutIdLst>
  <p:txStyles>
    <p:titleStyle>
      <a:lvl1pPr algn="l" defTabSz="914400" rtl="0" eaLnBrk="1" latinLnBrk="0" hangingPunct="1">
        <a:spcBef>
          <a:spcPct val="0"/>
        </a:spcBef>
        <a:buNone/>
        <a:defRPr sz="25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lang="ru-RU" sz="2000" kern="1200" dirty="0" smtClean="0">
          <a:solidFill>
            <a:srgbClr val="404040"/>
          </a:solidFill>
          <a:latin typeface="+mn-lt"/>
          <a:ea typeface="+mn-ea"/>
          <a:cs typeface="+mn-cs"/>
        </a:defRPr>
      </a:lvl1pPr>
      <a:lvl2pPr marL="357188" indent="-151200" algn="l" defTabSz="914400" rtl="0" eaLnBrk="1" latinLnBrk="0" hangingPunct="1">
        <a:spcBef>
          <a:spcPts val="0"/>
        </a:spcBef>
        <a:spcAft>
          <a:spcPts val="1200"/>
        </a:spcAft>
        <a:buFont typeface="Arial" pitchFamily="34" charset="0"/>
        <a:buChar char="•"/>
        <a:defRPr lang="ru-RU" sz="1600" kern="1200" dirty="0" smtClean="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tiff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aknizhnikov@wwf.ru" TargetMode="External"/><Relationship Id="rId5" Type="http://schemas.openxmlformats.org/officeDocument/2006/relationships/hyperlink" Target="mailto:martynov@open-era.ru" TargetMode="Externa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6.png"/><Relationship Id="rId3" Type="http://schemas.openxmlformats.org/officeDocument/2006/relationships/image" Target="../media/image28.png"/><Relationship Id="rId7" Type="http://schemas.openxmlformats.org/officeDocument/2006/relationships/image" Target="../media/image10.png"/><Relationship Id="rId12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tiff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15.jpe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://new.wwf.ru/upload/documents/osnovnepologeniy_red_7iuny.doc" TargetMode="External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0.png"/><Relationship Id="rId5" Type="http://schemas.openxmlformats.org/officeDocument/2006/relationships/hyperlink" Target="https://www.globalreporting.org/resourcelibrary/GRI-G4-Mining-and-Metals-Sector-Disclosures.pdf" TargetMode="External"/><Relationship Id="rId4" Type="http://schemas.openxmlformats.org/officeDocument/2006/relationships/hyperlink" Target="http://www.ebrd.com/downloads/policies/sector/draft-mining-strategy.pdf" TargetMode="Externa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raexpert.ru/ratings/regions/" TargetMode="External"/><Relationship Id="rId13" Type="http://schemas.openxmlformats.org/officeDocument/2006/relationships/hyperlink" Target="http://interfax-era.ru/predpriyatiya/rossiya" TargetMode="External"/><Relationship Id="rId18" Type="http://schemas.openxmlformats.org/officeDocument/2006/relationships/hyperlink" Target="http://raexpert.ru/ratings/ecorating/" TargetMode="External"/><Relationship Id="rId26" Type="http://schemas.openxmlformats.org/officeDocument/2006/relationships/hyperlink" Target="http://interfax-era.ru/reitingi-regionov/2009/otsenka-chelovecheskogo-potentsiala" TargetMode="External"/><Relationship Id="rId3" Type="http://schemas.openxmlformats.org/officeDocument/2006/relationships/hyperlink" Target="http://russia-rating.ru/info/607.html" TargetMode="External"/><Relationship Id="rId21" Type="http://schemas.openxmlformats.org/officeDocument/2006/relationships/hyperlink" Target="http://interfax-era.ru/predpriyatiya" TargetMode="External"/><Relationship Id="rId7" Type="http://schemas.openxmlformats.org/officeDocument/2006/relationships/hyperlink" Target=")%20http:/civilfund.ru/mat/99" TargetMode="External"/><Relationship Id="rId12" Type="http://schemas.openxmlformats.org/officeDocument/2006/relationships/hyperlink" Target="http://transparency2014.downstream.ru/#/ru/1307" TargetMode="External"/><Relationship Id="rId17" Type="http://schemas.openxmlformats.org/officeDocument/2006/relationships/hyperlink" Target="http://www.wwf.ru/about/what_we_do/forests/forestrating" TargetMode="External"/><Relationship Id="rId25" Type="http://schemas.openxmlformats.org/officeDocument/2006/relationships/hyperlink" Target="http://interfax-era.ru/reitingi-regionov/2009/otsenka-tekhnicheskogo-potentsiala" TargetMode="External"/><Relationship Id="rId2" Type="http://schemas.openxmlformats.org/officeDocument/2006/relationships/image" Target="../media/image27.tiff"/><Relationship Id="rId16" Type="http://schemas.openxmlformats.org/officeDocument/2006/relationships/hyperlink" Target="http://www.ais.np-sr.ru/ratings/R130/" TargetMode="External"/><Relationship Id="rId20" Type="http://schemas.openxmlformats.org/officeDocument/2006/relationships/hyperlink" Target="http://ns1.rus-shipping.com/news/56911/" TargetMode="External"/><Relationship Id="rId29" Type="http://schemas.openxmlformats.org/officeDocument/2006/relationships/hyperlink" Target="http://www.rera-ratings.ru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onkurs.moex.com/ru/nomination.aspx" TargetMode="External"/><Relationship Id="rId11" Type="http://schemas.openxmlformats.org/officeDocument/2006/relationships/hyperlink" Target="http://media.rspp.ru/document/1/8/7/877d17fdb3ddfa872d510e30b47d22f1.pdf" TargetMode="External"/><Relationship Id="rId24" Type="http://schemas.openxmlformats.org/officeDocument/2006/relationships/hyperlink" Target="http://interfax-era.ru/reitingi-regionov/2009/otsenka-prirodnogo-potentsiala" TargetMode="External"/><Relationship Id="rId5" Type="http://schemas.openxmlformats.org/officeDocument/2006/relationships/hyperlink" Target="http://rareputation.ru/?page_id=290" TargetMode="External"/><Relationship Id="rId15" Type="http://schemas.openxmlformats.org/officeDocument/2006/relationships/hyperlink" Target="http://www.vestifinance.ru/articles/70893" TargetMode="External"/><Relationship Id="rId23" Type="http://schemas.openxmlformats.org/officeDocument/2006/relationships/hyperlink" Target="http://www.mnr.gov.ru/news/detail.php?ID=136716&amp;sphrase_id=1395569" TargetMode="External"/><Relationship Id="rId28" Type="http://schemas.openxmlformats.org/officeDocument/2006/relationships/hyperlink" Target="http://www.wwf.ru/about/what_we_do/oil/full_list/rating" TargetMode="External"/><Relationship Id="rId10" Type="http://schemas.openxmlformats.org/officeDocument/2006/relationships/hyperlink" Target="https://www.nalog.ru/rn77/related_activities/accounting/recording_yl/largest_taxpayers/" TargetMode="External"/><Relationship Id="rId19" Type="http://schemas.openxmlformats.org/officeDocument/2006/relationships/hyperlink" Target="http://www.unn.com.ua/ru/news/720691-oprilyudneno-spisok-naybilshih-zabrudnyuvachiv-dovkillya-lvivschini" TargetMode="External"/><Relationship Id="rId4" Type="http://schemas.openxmlformats.org/officeDocument/2006/relationships/hyperlink" Target="http://monitornews.ru/ratings/reyting-korporativnoy-sotsialnoy-otvetstvennosti-krupneyshih-kompaniy-rf-za-yanvar-2010-dekabr-2013/" TargetMode="External"/><Relationship Id="rId9" Type="http://schemas.openxmlformats.org/officeDocument/2006/relationships/hyperlink" Target="http://raexpert.ru/ratings/employer/" TargetMode="External"/><Relationship Id="rId14" Type="http://schemas.openxmlformats.org/officeDocument/2006/relationships/hyperlink" Target="http://interfax-era.ru/reitingi-regionov/prozrachnost-biznesa" TargetMode="External"/><Relationship Id="rId22" Type="http://schemas.openxmlformats.org/officeDocument/2006/relationships/hyperlink" Target="http://agencysgm.com/projects/sostavlenie-reytinga-gorodov-rossii-v-oblasti-ustoychivogo-razvitiya/" TargetMode="External"/><Relationship Id="rId27" Type="http://schemas.openxmlformats.org/officeDocument/2006/relationships/hyperlink" Target="http://interfax-era.ru/reitingi-regionov/2009" TargetMode="External"/><Relationship Id="rId30" Type="http://schemas.openxmlformats.org/officeDocument/2006/relationships/hyperlink" Target="http://nprating.ru/news/project/2303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7F3631C-C064-7C44-A73D-6FBA266B9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60797"/>
            <a:ext cx="12192000" cy="39081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93E5976-B911-0D41-A5B9-7D2194370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216" y="2353056"/>
            <a:ext cx="9672320" cy="1182441"/>
          </a:xfrm>
          <a:prstGeom prst="rect">
            <a:avLst/>
          </a:prstGeom>
        </p:spPr>
      </p:pic>
      <p:sp>
        <p:nvSpPr>
          <p:cNvPr id="8" name="Прямоугольник 2">
            <a:extLst>
              <a:ext uri="{FF2B5EF4-FFF2-40B4-BE49-F238E27FC236}">
                <a16:creationId xmlns="" xmlns:a16="http://schemas.microsoft.com/office/drawing/2014/main" id="{6E256420-C62C-6541-A7FF-CC9E94BA952F}"/>
              </a:ext>
            </a:extLst>
          </p:cNvPr>
          <p:cNvSpPr/>
          <p:nvPr/>
        </p:nvSpPr>
        <p:spPr>
          <a:xfrm>
            <a:off x="6394296" y="5867802"/>
            <a:ext cx="5644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ru-RU" sz="1600" dirty="0" smtClean="0">
              <a:latin typeface="+mj-lt"/>
              <a:ea typeface="+mj-ea"/>
              <a:cs typeface="+mj-cs"/>
            </a:endParaRPr>
          </a:p>
          <a:p>
            <a:pPr algn="r"/>
            <a:r>
              <a:rPr lang="ru-RU" sz="1600" dirty="0">
                <a:latin typeface="+mj-lt"/>
                <a:ea typeface="+mj-ea"/>
                <a:cs typeface="+mj-cs"/>
              </a:rPr>
              <a:t>Александр Мартынов, </a:t>
            </a:r>
            <a:r>
              <a:rPr lang="en-US" sz="1600" b="1" dirty="0">
                <a:solidFill>
                  <a:schemeClr val="accent1"/>
                </a:solidFill>
                <a:latin typeface="+mj-lt"/>
                <a:ea typeface="+mj-ea"/>
                <a:cs typeface="+mj-cs"/>
                <a:hlinkClick r:id="rId5"/>
              </a:rPr>
              <a:t>martynov@open-era.ru</a:t>
            </a:r>
            <a:r>
              <a:rPr lang="ru-RU" sz="1600" dirty="0"/>
              <a:t> </a:t>
            </a:r>
            <a:endParaRPr lang="ru-RU" sz="1600" dirty="0" smtClean="0"/>
          </a:p>
          <a:p>
            <a:pPr algn="r"/>
            <a:r>
              <a:rPr lang="ru-RU" sz="1600" dirty="0" smtClean="0">
                <a:latin typeface="+mj-lt"/>
                <a:ea typeface="+mj-ea"/>
                <a:cs typeface="+mj-cs"/>
              </a:rPr>
              <a:t>Алексей Книжников, </a:t>
            </a:r>
            <a:r>
              <a:rPr lang="en-US" sz="16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  <a:hlinkClick r:id="rId6"/>
              </a:rPr>
              <a:t>aknizhnikov@wwf.ru</a:t>
            </a:r>
            <a:r>
              <a:rPr lang="ru-RU" sz="16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r"/>
            <a:endParaRPr lang="en-US" sz="1600" dirty="0"/>
          </a:p>
          <a:p>
            <a:pPr algn="r"/>
            <a:r>
              <a:rPr lang="ru-RU" sz="16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ctr"/>
            <a:r>
              <a:rPr lang="en-US" sz="1600" b="1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endParaRPr lang="en-US" sz="1600" b="1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0323422-4AB4-6049-82BD-888C4CDDD06B}"/>
              </a:ext>
            </a:extLst>
          </p:cNvPr>
          <p:cNvSpPr txBox="1"/>
          <p:nvPr/>
        </p:nvSpPr>
        <p:spPr>
          <a:xfrm>
            <a:off x="879741" y="73710"/>
            <a:ext cx="10067801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Что именно измеряют ESG рейтинги</a:t>
            </a:r>
          </a:p>
          <a:p>
            <a:pPr algn="ctr"/>
            <a:r>
              <a:rPr lang="ru-RU" sz="3200" dirty="0"/>
              <a:t>и актуальные задачи сообщества их </a:t>
            </a:r>
            <a:r>
              <a:rPr lang="ru-RU" sz="3200" dirty="0" smtClean="0"/>
              <a:t>разработчиков</a:t>
            </a:r>
            <a:endParaRPr lang="ru-RU" sz="96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0852" y="148358"/>
            <a:ext cx="957765" cy="92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806471" y="27674"/>
            <a:ext cx="2463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 smtClean="0"/>
              <a:t>  </a:t>
            </a:r>
            <a:endParaRPr lang="ru-RU" sz="5400" b="1" dirty="0"/>
          </a:p>
        </p:txBody>
      </p:sp>
      <p:pic>
        <p:nvPicPr>
          <p:cNvPr id="10" name="Picture 1">
            <a:extLst>
              <a:ext uri="{FF2B5EF4-FFF2-40B4-BE49-F238E27FC236}">
                <a16:creationId xmlns="" xmlns:a16="http://schemas.microsoft.com/office/drawing/2014/main" id="{8E98AC58-CA3D-8049-8629-510A93E0E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585" y="118758"/>
            <a:ext cx="619042" cy="92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0">
            <a:extLst>
              <a:ext uri="{FF2B5EF4-FFF2-40B4-BE49-F238E27FC236}">
                <a16:creationId xmlns="" xmlns:a16="http://schemas.microsoft.com/office/drawing/2014/main" id="{807BDCD3-B9C8-604C-BB34-A71E27C20F62}"/>
              </a:ext>
            </a:extLst>
          </p:cNvPr>
          <p:cNvSpPr/>
          <p:nvPr/>
        </p:nvSpPr>
        <p:spPr>
          <a:xfrm>
            <a:off x="4355736" y="6232328"/>
            <a:ext cx="500062" cy="16927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9CA6"/>
              </a:solidFill>
              <a:latin typeface="+mn-lt"/>
              <a:cs typeface="Arial Hebrew Light"/>
            </a:endParaRPr>
          </a:p>
        </p:txBody>
      </p:sp>
      <p:sp>
        <p:nvSpPr>
          <p:cNvPr id="13" name="Прямоугольник 15">
            <a:extLst>
              <a:ext uri="{FF2B5EF4-FFF2-40B4-BE49-F238E27FC236}">
                <a16:creationId xmlns="" xmlns:a16="http://schemas.microsoft.com/office/drawing/2014/main" id="{06EE3CB4-42CE-3247-ACAF-A9A5E1A4957B}"/>
              </a:ext>
            </a:extLst>
          </p:cNvPr>
          <p:cNvSpPr/>
          <p:nvPr/>
        </p:nvSpPr>
        <p:spPr>
          <a:xfrm>
            <a:off x="258804" y="799052"/>
            <a:ext cx="11656590" cy="584776"/>
          </a:xfrm>
          <a:prstGeom prst="rect">
            <a:avLst/>
          </a:prstGeom>
          <a:noFill/>
          <a:ln cmpd="sng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6" name="Прямоугольник 21">
            <a:extLst>
              <a:ext uri="{FF2B5EF4-FFF2-40B4-BE49-F238E27FC236}">
                <a16:creationId xmlns="" xmlns:a16="http://schemas.microsoft.com/office/drawing/2014/main" id="{4A29C606-B444-0346-9D91-799DD6995F54}"/>
              </a:ext>
            </a:extLst>
          </p:cNvPr>
          <p:cNvSpPr/>
          <p:nvPr/>
        </p:nvSpPr>
        <p:spPr>
          <a:xfrm>
            <a:off x="211090" y="777017"/>
            <a:ext cx="116387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>
                <a:latin typeface="Corbel" panose="020B0503020204020204" pitchFamily="34" charset="0"/>
              </a:rPr>
              <a:t>Сохранить уникальный опыт, методические находки, алгоритмы оценки, накопленные за период индивидуального развития каждого рейтингового продукта</a:t>
            </a:r>
            <a:endParaRPr lang="ru-RU" sz="1400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DC358681-D95D-244F-9F08-EAB6BBC458D3}"/>
              </a:ext>
            </a:extLst>
          </p:cNvPr>
          <p:cNvSpPr/>
          <p:nvPr/>
        </p:nvSpPr>
        <p:spPr>
          <a:xfrm>
            <a:off x="211090" y="1580269"/>
            <a:ext cx="118813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dirty="0"/>
              <a:t>Средством мягкой сцепки разработчиков рейтингов могут стать партнерские связи и обмены, организованные скорей в клуб, чем в профессиональную ассоциацию. Темами регулярных встреч на удобных площадках могут быть  новости и достижения друг друга, советы по трудным вопросам, обмены данными, приёмами их обработки, интерпретация полученных результатов.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50BE5A96-A8C2-384F-8CB2-68054FE69AD0}"/>
              </a:ext>
            </a:extLst>
          </p:cNvPr>
          <p:cNvSpPr/>
          <p:nvPr/>
        </p:nvSpPr>
        <p:spPr>
          <a:xfrm>
            <a:off x="2723703" y="159679"/>
            <a:ext cx="9468297" cy="43617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000">
                <a:schemeClr val="accent6">
                  <a:lumMod val="0"/>
                  <a:lumOff val="100000"/>
                </a:schemeClr>
              </a:gs>
              <a:gs pos="100000">
                <a:srgbClr val="1F88B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C5FD6E19-8D7D-344A-8E32-688581B634ED}"/>
              </a:ext>
            </a:extLst>
          </p:cNvPr>
          <p:cNvSpPr/>
          <p:nvPr/>
        </p:nvSpPr>
        <p:spPr>
          <a:xfrm>
            <a:off x="2023872" y="173054"/>
            <a:ext cx="98260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Corbel" panose="020B0503020204020204" pitchFamily="34" charset="0"/>
              </a:rPr>
              <a:t>Как формулировались цели создания Клуба рейтингов в 2016 году</a:t>
            </a:r>
            <a:endParaRPr lang="ru-RU" sz="2400" b="1" dirty="0">
              <a:latin typeface="Corbel" panose="020B0503020204020204" pitchFamily="34" charset="0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="" xmlns:a16="http://schemas.microsoft.com/office/drawing/2014/main" id="{FF9E487A-8008-6D4C-9BE3-D5972E2DE81E}"/>
              </a:ext>
            </a:extLst>
          </p:cNvPr>
          <p:cNvSpPr/>
          <p:nvPr/>
        </p:nvSpPr>
        <p:spPr>
          <a:xfrm flipH="1">
            <a:off x="-285268" y="3548287"/>
            <a:ext cx="13065594" cy="41643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Rectangle 8">
            <a:extLst>
              <a:ext uri="{FF2B5EF4-FFF2-40B4-BE49-F238E27FC236}">
                <a16:creationId xmlns="" xmlns:a16="http://schemas.microsoft.com/office/drawing/2014/main" id="{30A8AC1A-E23B-F14F-9035-C38015610DD6}"/>
              </a:ext>
            </a:extLst>
          </p:cNvPr>
          <p:cNvSpPr/>
          <p:nvPr/>
        </p:nvSpPr>
        <p:spPr>
          <a:xfrm>
            <a:off x="303058" y="3503052"/>
            <a:ext cx="118889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Пример такого партнерства сложились в российских СМИ</a:t>
            </a:r>
          </a:p>
        </p:txBody>
      </p:sp>
      <p:sp>
        <p:nvSpPr>
          <p:cNvPr id="14" name="Объект 4"/>
          <p:cNvSpPr txBox="1">
            <a:spLocks/>
          </p:cNvSpPr>
          <p:nvPr/>
        </p:nvSpPr>
        <p:spPr>
          <a:xfrm>
            <a:off x="211090" y="4489492"/>
            <a:ext cx="11638788" cy="1800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smtClean="0">
                <a:solidFill>
                  <a:schemeClr val="tx1"/>
                </a:solidFill>
              </a:rPr>
              <a:t>Существует неформальный «Клуб главных редакторов», в который входят руководители, формирующие редакционную политику представляемых ими изданий. Этот клуб проводит регулярные встречи попеременно на площадках разных изданий.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ru-RU" sz="2400" smtClean="0">
                <a:solidFill>
                  <a:schemeClr val="tx1"/>
                </a:solidFill>
              </a:rPr>
              <a:t>Даже неформальные обсуждения де-факто выполняют задачу координации действий всего медийного сообщества.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ru-RU" sz="24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36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DB6986BE-A6EC-234E-90D8-927416EB9133}"/>
              </a:ext>
            </a:extLst>
          </p:cNvPr>
          <p:cNvSpPr/>
          <p:nvPr/>
        </p:nvSpPr>
        <p:spPr>
          <a:xfrm flipH="1">
            <a:off x="0" y="58432"/>
            <a:ext cx="8329187" cy="53829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E98AC58-CA3D-8049-8629-510A93E0E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83" y="1372253"/>
            <a:ext cx="619042" cy="9201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887AB52-ED8F-5E44-8EBB-3DCCFC9287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546" y="1367251"/>
            <a:ext cx="719471" cy="752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7F79472-7C60-B34A-B509-8136F401A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670" y="5281549"/>
            <a:ext cx="953877" cy="3100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73121B2-9CF6-224C-982D-83D069A6E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022" y="4058359"/>
            <a:ext cx="744093" cy="7440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3D6E995-B577-5F48-8045-183F9FD1C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100" y="6380410"/>
            <a:ext cx="1652593" cy="3653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CD67A96-A46E-2747-B89E-81AE7FF0E3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356" y="2778478"/>
            <a:ext cx="735937" cy="7195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23737DD-C9BC-B54D-B878-D714D8F708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670" y="3601813"/>
            <a:ext cx="1599000" cy="3357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F8E5FDC-7DED-C74D-812F-C503722E63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484" y="4853841"/>
            <a:ext cx="1519579" cy="4063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14D00FE-DECE-8F4D-BB6C-45CD93F35D5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33614" y="2726749"/>
            <a:ext cx="863459" cy="7899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EA7B33C-9A9E-5140-9831-861114201B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1201" y="5299880"/>
            <a:ext cx="674538" cy="3426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D63F101-B9BC-774B-92E5-E4EFA1B094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5056" y="4036374"/>
            <a:ext cx="947028" cy="7576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8A950339-E9B2-E945-80DA-262754794261}"/>
              </a:ext>
            </a:extLst>
          </p:cNvPr>
          <p:cNvSpPr/>
          <p:nvPr/>
        </p:nvSpPr>
        <p:spPr>
          <a:xfrm>
            <a:off x="-31552" y="102123"/>
            <a:ext cx="71787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Helvetica" pitchFamily="2" charset="0"/>
              </a:rPr>
              <a:t>Клуб </a:t>
            </a:r>
            <a:r>
              <a:rPr lang="ru-RU" sz="2400" b="1" dirty="0" smtClean="0">
                <a:solidFill>
                  <a:srgbClr val="000000"/>
                </a:solidFill>
                <a:latin typeface="Helvetica" pitchFamily="2" charset="0"/>
              </a:rPr>
              <a:t>(сообщество) разработчиков </a:t>
            </a:r>
            <a:r>
              <a:rPr lang="ru-RU" sz="2400" b="1" dirty="0">
                <a:solidFill>
                  <a:srgbClr val="000000"/>
                </a:solidFill>
                <a:latin typeface="Helvetica" pitchFamily="2" charset="0"/>
              </a:rPr>
              <a:t>рейтингов</a:t>
            </a:r>
            <a:endParaRPr lang="ru-RU" sz="2400" b="1" i="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C3171012-3261-6942-9D02-13589B023512}"/>
              </a:ext>
            </a:extLst>
          </p:cNvPr>
          <p:cNvSpPr/>
          <p:nvPr/>
        </p:nvSpPr>
        <p:spPr>
          <a:xfrm>
            <a:off x="2317505" y="1391402"/>
            <a:ext cx="43148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000000"/>
                </a:solidFill>
              </a:rPr>
              <a:t>Разработчики </a:t>
            </a:r>
            <a:r>
              <a:rPr lang="en-US" sz="1600" dirty="0" smtClean="0"/>
              <a:t>ESG</a:t>
            </a:r>
            <a:r>
              <a:rPr lang="ru-RU" sz="1600" dirty="0" smtClean="0">
                <a:solidFill>
                  <a:srgbClr val="000000"/>
                </a:solidFill>
              </a:rPr>
              <a:t> </a:t>
            </a:r>
            <a:r>
              <a:rPr lang="ru-RU" sz="1600" dirty="0">
                <a:solidFill>
                  <a:srgbClr val="000000"/>
                </a:solidFill>
              </a:rPr>
              <a:t>рейтингов </a:t>
            </a:r>
            <a:r>
              <a:rPr lang="ru-RU" sz="1600" dirty="0" smtClean="0">
                <a:solidFill>
                  <a:srgbClr val="000000"/>
                </a:solidFill>
              </a:rPr>
              <a:t>взаимодействуют </a:t>
            </a:r>
            <a:r>
              <a:rPr lang="ru-RU" sz="1600" dirty="0">
                <a:solidFill>
                  <a:srgbClr val="000000"/>
                </a:solidFill>
              </a:rPr>
              <a:t>друг с другом и </a:t>
            </a:r>
            <a:r>
              <a:rPr lang="ru-RU" sz="1600" dirty="0" smtClean="0">
                <a:solidFill>
                  <a:srgbClr val="000000"/>
                </a:solidFill>
              </a:rPr>
              <a:t>пользователями оценок </a:t>
            </a:r>
            <a:r>
              <a:rPr lang="ru-RU" sz="1600" dirty="0">
                <a:solidFill>
                  <a:srgbClr val="000000"/>
                </a:solidFill>
              </a:rPr>
              <a:t>для эффективного применения экологических сравнений, выбора источников объективных данных и корректных способов их обработки.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B686533E-084E-A447-9699-038947279F59}"/>
              </a:ext>
            </a:extLst>
          </p:cNvPr>
          <p:cNvSpPr/>
          <p:nvPr/>
        </p:nvSpPr>
        <p:spPr>
          <a:xfrm>
            <a:off x="6823509" y="1249389"/>
            <a:ext cx="5133158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rgbClr val="000000"/>
                </a:solidFill>
              </a:rPr>
              <a:t>Простота и доступность </a:t>
            </a:r>
            <a:r>
              <a:rPr lang="ru-RU" sz="1600" dirty="0">
                <a:solidFill>
                  <a:srgbClr val="000000"/>
                </a:solidFill>
              </a:rPr>
              <a:t>для бизнеса, экспертов, общественности и органов управления;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/>
              <a:t>Научный фундамент </a:t>
            </a:r>
            <a:r>
              <a:rPr lang="ru-RU" sz="1600" dirty="0"/>
              <a:t>и возможность сравнения со схожими рейтингами с различными результатами для более полной и объективной оценки изучаемых объектов;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/>
              <a:t>Прозрачность методики</a:t>
            </a:r>
            <a:r>
              <a:rPr lang="ru-RU" sz="1600" dirty="0"/>
              <a:t>: </a:t>
            </a:r>
            <a:r>
              <a:rPr lang="ru-RU" sz="1600" i="1" dirty="0"/>
              <a:t>открытость и доступность данных, на основании которых производится сравнение </a:t>
            </a:r>
            <a:r>
              <a:rPr lang="ru-RU" sz="1600" dirty="0"/>
              <a:t>компаний или регионов, публикация экспертных мнений и других фактов, которые учтены в присвоении высоких или низких мест компаниям, регионам и иным субъектам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/>
              <a:t>Саморегулирование</a:t>
            </a:r>
            <a:r>
              <a:rPr lang="ru-RU" sz="1600" dirty="0"/>
              <a:t> в сообществе составителей и пользователей нефинансовых оценок. Рейтинг, определенный государственным органом, </a:t>
            </a:r>
            <a:r>
              <a:rPr lang="ru-RU" sz="1600" i="1" dirty="0"/>
              <a:t>не должен использовать критерии подконтрольные</a:t>
            </a:r>
            <a:r>
              <a:rPr lang="ru-RU" sz="1600" dirty="0"/>
              <a:t> и прямо администрируемые государством.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/>
              <a:t>Отсутствие «конфликта интересов» </a:t>
            </a:r>
            <a:r>
              <a:rPr lang="ru-RU" sz="1600" dirty="0"/>
              <a:t>и административного давления на составителей рейтинга. Рейтинг для группы компаний (регионов или городов) нельзя делать за средства одного или нескольких входящих в список бизнесов (регионов).</a:t>
            </a:r>
          </a:p>
          <a:p>
            <a:endParaRPr lang="ru-RU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D9D1C659-CD14-C64F-901D-FC73C7EBAAA8}"/>
              </a:ext>
            </a:extLst>
          </p:cNvPr>
          <p:cNvSpPr/>
          <p:nvPr/>
        </p:nvSpPr>
        <p:spPr>
          <a:xfrm>
            <a:off x="5925312" y="594137"/>
            <a:ext cx="6266688" cy="65525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000">
                <a:schemeClr val="accent6">
                  <a:lumMod val="0"/>
                  <a:lumOff val="100000"/>
                </a:schemeClr>
              </a:gs>
              <a:gs pos="100000">
                <a:srgbClr val="1F88B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1856C454-D149-BC4A-A2D7-F4BD7DB74BAB}"/>
              </a:ext>
            </a:extLst>
          </p:cNvPr>
          <p:cNvSpPr/>
          <p:nvPr/>
        </p:nvSpPr>
        <p:spPr>
          <a:xfrm>
            <a:off x="6354147" y="537042"/>
            <a:ext cx="629209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На Съезде по охране природы (2017) согласованы принципы </a:t>
            </a:r>
            <a:r>
              <a:rPr lang="ru-RU" sz="2100" i="1" dirty="0">
                <a:solidFill>
                  <a:srgbClr val="000000"/>
                </a:solidFill>
                <a:latin typeface="times new roman" panose="02020603050405020304" pitchFamily="18" charset="0"/>
              </a:rPr>
              <a:t>ответственного </a:t>
            </a:r>
            <a:r>
              <a:rPr lang="ru-RU" sz="2100" i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рейтингования</a:t>
            </a:r>
            <a:endParaRPr lang="ru-RU" sz="2100" i="1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8B24BF21-BEC5-414E-8B04-EC5ABDA19A60}"/>
              </a:ext>
            </a:extLst>
          </p:cNvPr>
          <p:cNvSpPr/>
          <p:nvPr/>
        </p:nvSpPr>
        <p:spPr>
          <a:xfrm>
            <a:off x="2332901" y="2901170"/>
            <a:ext cx="43479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Грамотность, объективность и сопоставимость </a:t>
            </a:r>
            <a:r>
              <a:rPr lang="ru-RU" sz="1600" dirty="0"/>
              <a:t>рейтингов чрезвычайно важны, поскольку в настоящее время есть запрос на то, чтобы экологические рейтинги использовались при принятии решения государственными органами о финансировании различных проектов и для разработки программ энергосбережения и рационального природопользования. </a:t>
            </a:r>
            <a:r>
              <a:rPr lang="en-US" sz="1600" dirty="0" smtClean="0"/>
              <a:t>ESG</a:t>
            </a:r>
            <a:r>
              <a:rPr lang="ru-RU" sz="1600" dirty="0" smtClean="0"/>
              <a:t> рейтинги удобны в управлении ответственностью партнеров по цепочкам поставок </a:t>
            </a:r>
            <a:r>
              <a:rPr lang="ru-RU" sz="1600" dirty="0"/>
              <a:t>и </a:t>
            </a:r>
            <a:r>
              <a:rPr lang="ru-RU" sz="1600" dirty="0" smtClean="0"/>
              <a:t>тендерными закупками. Инструментарий рейтингов предназначен для использования в социально-ответственном инвестировании </a:t>
            </a:r>
            <a:r>
              <a:rPr lang="ru-RU" sz="1600" dirty="0"/>
              <a:t>и </a:t>
            </a:r>
            <a:r>
              <a:rPr lang="ru-RU" sz="1600" dirty="0" smtClean="0"/>
              <a:t>зеленом финансировании. </a:t>
            </a:r>
            <a:endParaRPr lang="ru-RU" sz="1600" dirty="0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452" y="2176232"/>
            <a:ext cx="893269" cy="864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52" y="5642502"/>
            <a:ext cx="1425360" cy="737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0F1E05BF-3F81-724E-B990-DD5F5E9781CC}"/>
              </a:ext>
            </a:extLst>
          </p:cNvPr>
          <p:cNvSpPr/>
          <p:nvPr/>
        </p:nvSpPr>
        <p:spPr>
          <a:xfrm>
            <a:off x="0" y="628587"/>
            <a:ext cx="65594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i="1" dirty="0">
                <a:solidFill>
                  <a:srgbClr val="808080"/>
                </a:solidFill>
                <a:latin typeface="Helvetica" pitchFamily="2" charset="0"/>
              </a:rPr>
              <a:t>Клуб </a:t>
            </a:r>
            <a:r>
              <a:rPr lang="ru-RU" sz="1400" i="1" dirty="0" smtClean="0">
                <a:solidFill>
                  <a:srgbClr val="808080"/>
                </a:solidFill>
                <a:latin typeface="Helvetica" pitchFamily="2" charset="0"/>
              </a:rPr>
              <a:t>сформировался </a:t>
            </a:r>
            <a:r>
              <a:rPr lang="ru-RU" sz="1400" i="1" dirty="0">
                <a:solidFill>
                  <a:srgbClr val="808080"/>
                </a:solidFill>
                <a:latin typeface="Helvetica" pitchFamily="2" charset="0"/>
              </a:rPr>
              <a:t>как «цеховое» объединение специалистов и организаторов оценки разных сторон социальной и экологической деятельности компаний, регионов, городов </a:t>
            </a:r>
            <a:r>
              <a:rPr lang="ru-RU" sz="1400" i="1" dirty="0" smtClean="0">
                <a:solidFill>
                  <a:srgbClr val="808080"/>
                </a:solidFill>
                <a:latin typeface="Helvetica" pitchFamily="2" charset="0"/>
              </a:rPr>
              <a:t>России</a:t>
            </a:r>
            <a:endParaRPr lang="ru-RU" sz="1400" b="0" i="1" dirty="0">
              <a:solidFill>
                <a:srgbClr val="80808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3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10">
            <a:extLst>
              <a:ext uri="{FF2B5EF4-FFF2-40B4-BE49-F238E27FC236}">
                <a16:creationId xmlns="" xmlns:a16="http://schemas.microsoft.com/office/drawing/2014/main" id="{807BDCD3-B9C8-604C-BB34-A71E27C20F62}"/>
              </a:ext>
            </a:extLst>
          </p:cNvPr>
          <p:cNvSpPr/>
          <p:nvPr/>
        </p:nvSpPr>
        <p:spPr>
          <a:xfrm>
            <a:off x="4355736" y="6232328"/>
            <a:ext cx="500062" cy="16927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9CA6"/>
              </a:solidFill>
              <a:latin typeface="+mn-lt"/>
              <a:cs typeface="Arial Hebrew Light"/>
            </a:endParaRPr>
          </a:p>
        </p:txBody>
      </p:sp>
      <p:sp>
        <p:nvSpPr>
          <p:cNvPr id="13" name="Прямоугольник 15">
            <a:extLst>
              <a:ext uri="{FF2B5EF4-FFF2-40B4-BE49-F238E27FC236}">
                <a16:creationId xmlns="" xmlns:a16="http://schemas.microsoft.com/office/drawing/2014/main" id="{06EE3CB4-42CE-3247-ACAF-A9A5E1A4957B}"/>
              </a:ext>
            </a:extLst>
          </p:cNvPr>
          <p:cNvSpPr/>
          <p:nvPr/>
        </p:nvSpPr>
        <p:spPr>
          <a:xfrm>
            <a:off x="258804" y="799052"/>
            <a:ext cx="11656590" cy="584776"/>
          </a:xfrm>
          <a:prstGeom prst="rect">
            <a:avLst/>
          </a:prstGeom>
          <a:noFill/>
          <a:ln cmpd="sng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16" name="Прямоугольник 21">
            <a:extLst>
              <a:ext uri="{FF2B5EF4-FFF2-40B4-BE49-F238E27FC236}">
                <a16:creationId xmlns="" xmlns:a16="http://schemas.microsoft.com/office/drawing/2014/main" id="{4A29C606-B444-0346-9D91-799DD6995F54}"/>
              </a:ext>
            </a:extLst>
          </p:cNvPr>
          <p:cNvSpPr/>
          <p:nvPr/>
        </p:nvSpPr>
        <p:spPr>
          <a:xfrm>
            <a:off x="211090" y="777017"/>
            <a:ext cx="116387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i="1" dirty="0">
                <a:latin typeface="Corbel" panose="020B0503020204020204" pitchFamily="34" charset="0"/>
              </a:rPr>
              <a:t>Перерыв, возникший во встречах участников Клуба, лишь отчасти был связан с пандемией. Не в меньшей степени пауза вызвана назревшими изменениями задач Клуба. Еще два года назад чувствовалась потребность в новой концепции его работы.</a:t>
            </a:r>
            <a:endParaRPr lang="ru-RU" sz="1400" dirty="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DC358681-D95D-244F-9F08-EAB6BBC458D3}"/>
              </a:ext>
            </a:extLst>
          </p:cNvPr>
          <p:cNvSpPr/>
          <p:nvPr/>
        </p:nvSpPr>
        <p:spPr>
          <a:xfrm>
            <a:off x="12263" y="2121922"/>
            <a:ext cx="37852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0000"/>
                </a:solidFill>
                <a:latin typeface="Corbel" panose="020B0503020204020204" pitchFamily="34" charset="0"/>
              </a:rPr>
              <a:t>В </a:t>
            </a:r>
            <a:r>
              <a:rPr lang="ru-RU" dirty="0">
                <a:solidFill>
                  <a:srgbClr val="000000"/>
                </a:solidFill>
                <a:latin typeface="Corbel" panose="020B0503020204020204" pitchFamily="34" charset="0"/>
              </a:rPr>
              <a:t>условиях лавинообразного роста числа и разнообразия рейтингов </a:t>
            </a:r>
            <a:r>
              <a:rPr lang="ru-RU" dirty="0" smtClean="0">
                <a:solidFill>
                  <a:srgbClr val="000000"/>
                </a:solidFill>
                <a:latin typeface="Corbel" panose="020B0503020204020204" pitchFamily="34" charset="0"/>
              </a:rPr>
              <a:t>нужна </a:t>
            </a:r>
            <a:r>
              <a:rPr lang="ru-RU" dirty="0">
                <a:solidFill>
                  <a:srgbClr val="000000"/>
                </a:solidFill>
                <a:latin typeface="Corbel" panose="020B0503020204020204" pitchFamily="34" charset="0"/>
              </a:rPr>
              <a:t>профессиональная навигация в ESG-оценках. Первичная матрица </a:t>
            </a:r>
            <a:r>
              <a:rPr lang="ru-RU" dirty="0" smtClean="0">
                <a:solidFill>
                  <a:srgbClr val="000000"/>
                </a:solidFill>
                <a:latin typeface="Corbel" panose="020B0503020204020204" pitchFamily="34" charset="0"/>
              </a:rPr>
              <a:t>рейтингов </a:t>
            </a:r>
            <a:r>
              <a:rPr lang="ru-RU" dirty="0">
                <a:solidFill>
                  <a:srgbClr val="000000"/>
                </a:solidFill>
                <a:latin typeface="Corbel" panose="020B0503020204020204" pitchFamily="34" charset="0"/>
              </a:rPr>
              <a:t>уже не обеспечивает чёткого позиционирования множества </a:t>
            </a:r>
            <a:r>
              <a:rPr lang="ru-RU" dirty="0" smtClean="0">
                <a:solidFill>
                  <a:srgbClr val="000000"/>
                </a:solidFill>
                <a:latin typeface="Corbel" panose="020B0503020204020204" pitchFamily="34" charset="0"/>
              </a:rPr>
              <a:t>разработок. </a:t>
            </a:r>
          </a:p>
          <a:p>
            <a:r>
              <a:rPr lang="ru-RU" dirty="0" smtClean="0">
                <a:solidFill>
                  <a:srgbClr val="000000"/>
                </a:solidFill>
                <a:latin typeface="Corbel" panose="020B0503020204020204" pitchFamily="34" charset="0"/>
              </a:rPr>
              <a:t>Обсуждения </a:t>
            </a:r>
            <a:r>
              <a:rPr lang="ru-RU" dirty="0">
                <a:solidFill>
                  <a:srgbClr val="000000"/>
                </a:solidFill>
                <a:latin typeface="Corbel" panose="020B0503020204020204" pitchFamily="34" charset="0"/>
              </a:rPr>
              <a:t>в кругу </a:t>
            </a:r>
            <a:r>
              <a:rPr lang="ru-RU" dirty="0" smtClean="0">
                <a:solidFill>
                  <a:srgbClr val="000000"/>
                </a:solidFill>
                <a:latin typeface="Corbel" panose="020B0503020204020204" pitchFamily="34" charset="0"/>
              </a:rPr>
              <a:t>коллег новых </a:t>
            </a:r>
            <a:r>
              <a:rPr lang="ru-RU" dirty="0">
                <a:solidFill>
                  <a:srgbClr val="000000"/>
                </a:solidFill>
                <a:latin typeface="Corbel" panose="020B0503020204020204" pitchFamily="34" charset="0"/>
              </a:rPr>
              <a:t>рейтингов, или очередных выпусков давно существующих, </a:t>
            </a:r>
            <a:r>
              <a:rPr lang="ru-RU" dirty="0" smtClean="0">
                <a:solidFill>
                  <a:srgbClr val="000000"/>
                </a:solidFill>
                <a:latin typeface="Corbel" panose="020B0503020204020204" pitchFamily="34" charset="0"/>
              </a:rPr>
              <a:t>поможет </a:t>
            </a:r>
            <a:r>
              <a:rPr lang="ru-RU" b="1" i="1" dirty="0" smtClean="0">
                <a:solidFill>
                  <a:srgbClr val="000000"/>
                </a:solidFill>
                <a:latin typeface="Corbel" panose="020B0503020204020204" pitchFamily="34" charset="0"/>
              </a:rPr>
              <a:t>позиционировать каждый рейтинг </a:t>
            </a:r>
            <a:r>
              <a:rPr lang="ru-RU" b="1" i="1" dirty="0">
                <a:solidFill>
                  <a:srgbClr val="000000"/>
                </a:solidFill>
                <a:latin typeface="Corbel" panose="020B0503020204020204" pitchFamily="34" charset="0"/>
              </a:rPr>
              <a:t>в координатах целей, методов составления, использованных данных </a:t>
            </a:r>
            <a:r>
              <a:rPr lang="ru-RU" dirty="0">
                <a:solidFill>
                  <a:srgbClr val="000000"/>
                </a:solidFill>
                <a:latin typeface="Corbel" panose="020B0503020204020204" pitchFamily="34" charset="0"/>
              </a:rPr>
              <a:t>и других особенностей его создания.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50BE5A96-A8C2-384F-8CB2-68054FE69AD0}"/>
              </a:ext>
            </a:extLst>
          </p:cNvPr>
          <p:cNvSpPr/>
          <p:nvPr/>
        </p:nvSpPr>
        <p:spPr>
          <a:xfrm>
            <a:off x="2723703" y="159679"/>
            <a:ext cx="9468297" cy="43617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000">
                <a:schemeClr val="accent6">
                  <a:lumMod val="0"/>
                  <a:lumOff val="100000"/>
                </a:schemeClr>
              </a:gs>
              <a:gs pos="100000">
                <a:srgbClr val="1F88B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C5FD6E19-8D7D-344A-8E32-688581B634ED}"/>
              </a:ext>
            </a:extLst>
          </p:cNvPr>
          <p:cNvSpPr/>
          <p:nvPr/>
        </p:nvSpPr>
        <p:spPr>
          <a:xfrm>
            <a:off x="2023872" y="173054"/>
            <a:ext cx="98260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0000"/>
                </a:solidFill>
                <a:latin typeface="Corbel" panose="020B0503020204020204" pitchFamily="34" charset="0"/>
              </a:rPr>
              <a:t>Новое время и новые задачи сообщества составителей </a:t>
            </a:r>
            <a:r>
              <a:rPr lang="en-US" sz="2400" b="1" dirty="0" smtClean="0">
                <a:solidFill>
                  <a:srgbClr val="000000"/>
                </a:solidFill>
                <a:latin typeface="Corbel" panose="020B0503020204020204" pitchFamily="34" charset="0"/>
              </a:rPr>
              <a:t>ESG-</a:t>
            </a:r>
            <a:r>
              <a:rPr lang="ru-RU" sz="2400" b="1" dirty="0" smtClean="0">
                <a:solidFill>
                  <a:srgbClr val="000000"/>
                </a:solidFill>
                <a:latin typeface="Corbel" panose="020B0503020204020204" pitchFamily="34" charset="0"/>
              </a:rPr>
              <a:t>рейтингов</a:t>
            </a:r>
            <a:endParaRPr lang="ru-RU" sz="2400" b="1" dirty="0">
              <a:latin typeface="Corbel" panose="020B0503020204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BC34468A-76C3-BD48-A3D7-641304BD7E2E}"/>
              </a:ext>
            </a:extLst>
          </p:cNvPr>
          <p:cNvSpPr/>
          <p:nvPr/>
        </p:nvSpPr>
        <p:spPr>
          <a:xfrm>
            <a:off x="8261365" y="2125785"/>
            <a:ext cx="38591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solidFill>
                  <a:srgbClr val="000000"/>
                </a:solidFill>
                <a:latin typeface="Corbel" panose="020B0503020204020204" pitchFamily="34" charset="0"/>
              </a:rPr>
              <a:t>Преобразовании </a:t>
            </a:r>
            <a:r>
              <a:rPr lang="ru-RU" dirty="0">
                <a:solidFill>
                  <a:srgbClr val="000000"/>
                </a:solidFill>
                <a:latin typeface="Corbel" panose="020B0503020204020204" pitchFamily="34" charset="0"/>
              </a:rPr>
              <a:t>цеховой площадки в </a:t>
            </a:r>
            <a:r>
              <a:rPr lang="ru-RU" b="1" i="1" dirty="0">
                <a:solidFill>
                  <a:srgbClr val="000000"/>
                </a:solidFill>
                <a:latin typeface="Corbel" panose="020B0503020204020204" pitchFamily="34" charset="0"/>
              </a:rPr>
              <a:t>координирующее </a:t>
            </a:r>
            <a:r>
              <a:rPr lang="ru-RU" b="1" i="1" dirty="0" smtClean="0">
                <a:solidFill>
                  <a:srgbClr val="000000"/>
                </a:solidFill>
                <a:latin typeface="Corbel" panose="020B0503020204020204" pitchFamily="34" charset="0"/>
              </a:rPr>
              <a:t>объединение, действующее через взаимное информирование</a:t>
            </a:r>
            <a:r>
              <a:rPr lang="ru-RU" dirty="0" smtClean="0">
                <a:solidFill>
                  <a:srgbClr val="000000"/>
                </a:solidFill>
                <a:latin typeface="Corbel" panose="020B0503020204020204" pitchFamily="34" charset="0"/>
              </a:rPr>
              <a:t>. Встречи и обсуждения позволят </a:t>
            </a:r>
            <a:r>
              <a:rPr lang="ru-RU" dirty="0">
                <a:solidFill>
                  <a:srgbClr val="000000"/>
                </a:solidFill>
                <a:latin typeface="Corbel" panose="020B0503020204020204" pitchFamily="34" charset="0"/>
              </a:rPr>
              <a:t>получить конструктивную реакцию коллег создателям </a:t>
            </a:r>
            <a:r>
              <a:rPr lang="ru-RU" dirty="0" smtClean="0">
                <a:solidFill>
                  <a:srgbClr val="000000"/>
                </a:solidFill>
                <a:latin typeface="Corbel" panose="020B0503020204020204" pitchFamily="34" charset="0"/>
              </a:rPr>
              <a:t>или дистрибьюторам  любого ESG-рейтинга, новой методики</a:t>
            </a:r>
            <a:r>
              <a:rPr lang="ru-RU" dirty="0">
                <a:solidFill>
                  <a:srgbClr val="000000"/>
                </a:solidFill>
                <a:latin typeface="Corbel" panose="020B0503020204020204" pitchFamily="34" charset="0"/>
              </a:rPr>
              <a:t>, </a:t>
            </a:r>
            <a:r>
              <a:rPr lang="ru-RU" dirty="0" smtClean="0">
                <a:solidFill>
                  <a:srgbClr val="000000"/>
                </a:solidFill>
                <a:latin typeface="Corbel" panose="020B0503020204020204" pitchFamily="34" charset="0"/>
              </a:rPr>
              <a:t>организационной </a:t>
            </a:r>
            <a:r>
              <a:rPr lang="ru-RU" dirty="0">
                <a:solidFill>
                  <a:srgbClr val="000000"/>
                </a:solidFill>
                <a:latin typeface="Corbel" panose="020B0503020204020204" pitchFamily="34" charset="0"/>
              </a:rPr>
              <a:t>схемы </a:t>
            </a:r>
            <a:r>
              <a:rPr lang="ru-RU" dirty="0" smtClean="0">
                <a:solidFill>
                  <a:srgbClr val="000000"/>
                </a:solidFill>
                <a:latin typeface="Corbel" panose="020B0503020204020204" pitchFamily="34" charset="0"/>
              </a:rPr>
              <a:t>оценки, способа использование </a:t>
            </a:r>
            <a:r>
              <a:rPr lang="ru-RU" dirty="0">
                <a:solidFill>
                  <a:srgbClr val="000000"/>
                </a:solidFill>
                <a:latin typeface="Corbel" panose="020B0503020204020204" pitchFamily="34" charset="0"/>
              </a:rPr>
              <a:t>результатов для индексов и других форм применения </a:t>
            </a:r>
            <a:r>
              <a:rPr lang="ru-RU" dirty="0" smtClean="0">
                <a:solidFill>
                  <a:srgbClr val="000000"/>
                </a:solidFill>
                <a:latin typeface="Corbel" panose="020B0503020204020204" pitchFamily="34" charset="0"/>
              </a:rPr>
              <a:t>инвесторами.</a:t>
            </a:r>
          </a:p>
          <a:p>
            <a:pPr algn="r"/>
            <a:r>
              <a:rPr lang="ru-RU" dirty="0" smtClean="0">
                <a:solidFill>
                  <a:srgbClr val="000000"/>
                </a:solidFill>
                <a:latin typeface="Corbel" panose="020B0503020204020204" pitchFamily="34" charset="0"/>
              </a:rPr>
              <a:t>Координацию обеспечит распространение информации </a:t>
            </a:r>
            <a:r>
              <a:rPr lang="ru-RU" dirty="0">
                <a:solidFill>
                  <a:srgbClr val="000000"/>
                </a:solidFill>
                <a:latin typeface="Corbel" panose="020B0503020204020204" pitchFamily="34" charset="0"/>
              </a:rPr>
              <a:t>о </a:t>
            </a:r>
            <a:r>
              <a:rPr lang="ru-RU" dirty="0" smtClean="0">
                <a:solidFill>
                  <a:srgbClr val="000000"/>
                </a:solidFill>
                <a:latin typeface="Corbel" panose="020B0503020204020204" pitchFamily="34" charset="0"/>
              </a:rPr>
              <a:t>состоявшихся обсуждениях </a:t>
            </a:r>
            <a:r>
              <a:rPr lang="ru-RU" dirty="0">
                <a:solidFill>
                  <a:srgbClr val="000000"/>
                </a:solidFill>
                <a:latin typeface="Corbel" panose="020B0503020204020204" pitchFamily="34" charset="0"/>
              </a:rPr>
              <a:t>среди всех участников </a:t>
            </a:r>
            <a:r>
              <a:rPr lang="ru-RU" dirty="0" smtClean="0">
                <a:solidFill>
                  <a:srgbClr val="000000"/>
                </a:solidFill>
                <a:latin typeface="Corbel" panose="020B0503020204020204" pitchFamily="34" charset="0"/>
              </a:rPr>
              <a:t>сообщества, </a:t>
            </a:r>
            <a:r>
              <a:rPr lang="ru-RU" dirty="0">
                <a:solidFill>
                  <a:srgbClr val="000000"/>
                </a:solidFill>
                <a:latin typeface="Corbel" panose="020B0503020204020204" pitchFamily="34" charset="0"/>
              </a:rPr>
              <a:t>в </a:t>
            </a:r>
            <a:r>
              <a:rPr lang="ru-RU" dirty="0" err="1">
                <a:solidFill>
                  <a:srgbClr val="000000"/>
                </a:solidFill>
                <a:latin typeface="Corbel" panose="020B0503020204020204" pitchFamily="34" charset="0"/>
              </a:rPr>
              <a:t>т.ч</a:t>
            </a:r>
            <a:r>
              <a:rPr lang="ru-RU" dirty="0">
                <a:solidFill>
                  <a:srgbClr val="000000"/>
                </a:solidFill>
                <a:latin typeface="Corbel" panose="020B0503020204020204" pitchFamily="34" charset="0"/>
              </a:rPr>
              <a:t>. пропустивших </a:t>
            </a:r>
            <a:r>
              <a:rPr lang="ru-RU" dirty="0" smtClean="0">
                <a:solidFill>
                  <a:srgbClr val="000000"/>
                </a:solidFill>
                <a:latin typeface="Corbel" panose="020B0503020204020204" pitchFamily="34" charset="0"/>
              </a:rPr>
              <a:t>конкретную встречу. </a:t>
            </a:r>
            <a:endParaRPr lang="ru-RU" dirty="0"/>
          </a:p>
        </p:txBody>
      </p:sp>
      <p:sp>
        <p:nvSpPr>
          <p:cNvPr id="11" name="Rectangle 9">
            <a:extLst>
              <a:ext uri="{FF2B5EF4-FFF2-40B4-BE49-F238E27FC236}">
                <a16:creationId xmlns="" xmlns:a16="http://schemas.microsoft.com/office/drawing/2014/main" id="{FF9E487A-8008-6D4C-9BE3-D5972E2DE81E}"/>
              </a:ext>
            </a:extLst>
          </p:cNvPr>
          <p:cNvSpPr/>
          <p:nvPr/>
        </p:nvSpPr>
        <p:spPr>
          <a:xfrm flipH="1">
            <a:off x="-93306" y="1539197"/>
            <a:ext cx="13065594" cy="41643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Rectangle 8">
            <a:extLst>
              <a:ext uri="{FF2B5EF4-FFF2-40B4-BE49-F238E27FC236}">
                <a16:creationId xmlns="" xmlns:a16="http://schemas.microsoft.com/office/drawing/2014/main" id="{30A8AC1A-E23B-F14F-9035-C38015610DD6}"/>
              </a:ext>
            </a:extLst>
          </p:cNvPr>
          <p:cNvSpPr/>
          <p:nvPr/>
        </p:nvSpPr>
        <p:spPr>
          <a:xfrm>
            <a:off x="401212" y="1539197"/>
            <a:ext cx="118889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Навигация                                              Интеграция                                               Координация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753814" y="2112581"/>
            <a:ext cx="440114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/>
              <a:t>К</a:t>
            </a:r>
            <a:r>
              <a:rPr lang="ru-RU" b="1" i="1" dirty="0" smtClean="0"/>
              <a:t>омпании </a:t>
            </a:r>
            <a:r>
              <a:rPr lang="ru-RU" b="1" i="1" dirty="0"/>
              <a:t>предлагали Клубу эту функцию еще при его создании</a:t>
            </a:r>
            <a:r>
              <a:rPr lang="ru-RU" dirty="0"/>
              <a:t>.</a:t>
            </a:r>
          </a:p>
          <a:p>
            <a:pPr algn="ctr"/>
            <a:r>
              <a:rPr lang="ru-RU" dirty="0" smtClean="0"/>
              <a:t>На </a:t>
            </a:r>
            <a:r>
              <a:rPr lang="ru-RU" dirty="0"/>
              <a:t>основе </a:t>
            </a:r>
            <a:r>
              <a:rPr lang="ru-RU" dirty="0" smtClean="0"/>
              <a:t>общего </a:t>
            </a:r>
            <a:r>
              <a:rPr lang="ru-RU" dirty="0"/>
              <a:t>массива знаний о применяемых в России ESG-рейтингах (национальных и зарубежных), Клуб сможет организовать интегрирование оценок однотипных объектов (компаний, регионов, городов</a:t>
            </a:r>
            <a:r>
              <a:rPr lang="ru-RU" dirty="0" smtClean="0"/>
              <a:t>).</a:t>
            </a:r>
          </a:p>
          <a:p>
            <a:pPr algn="ctr"/>
            <a:r>
              <a:rPr lang="ru-RU" dirty="0"/>
              <a:t>Клуб </a:t>
            </a:r>
            <a:r>
              <a:rPr lang="ru-RU" dirty="0" smtClean="0"/>
              <a:t>располагает </a:t>
            </a:r>
            <a:r>
              <a:rPr lang="ru-RU" dirty="0"/>
              <a:t>компетенциями и данными, позволяющими </a:t>
            </a:r>
            <a:r>
              <a:rPr lang="ru-RU" dirty="0" smtClean="0"/>
              <a:t>коллегиально, </a:t>
            </a:r>
            <a:r>
              <a:rPr lang="ru-RU" dirty="0"/>
              <a:t>независимо и непредвзято выполнять такое интегрирование. </a:t>
            </a:r>
            <a:r>
              <a:rPr lang="ru-RU" dirty="0" smtClean="0"/>
              <a:t>Заключения по интегральным  оценкам и </a:t>
            </a:r>
            <a:r>
              <a:rPr lang="ru-RU" dirty="0"/>
              <a:t>качеству данных, положенных в </a:t>
            </a:r>
            <a:r>
              <a:rPr lang="ru-RU" dirty="0" smtClean="0"/>
              <a:t>основу использованного набора первичных рейтингов могут </a:t>
            </a:r>
            <a:r>
              <a:rPr lang="ru-RU" dirty="0"/>
              <a:t>оказаться востребованы инвесторами</a:t>
            </a:r>
            <a:r>
              <a:rPr lang="ru-RU" dirty="0" smtClean="0"/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1919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A9F1B91-40FB-7E44-B067-5DE3145634E1}"/>
              </a:ext>
            </a:extLst>
          </p:cNvPr>
          <p:cNvSpPr/>
          <p:nvPr/>
        </p:nvSpPr>
        <p:spPr>
          <a:xfrm flipH="1">
            <a:off x="1333500" y="278514"/>
            <a:ext cx="7057304" cy="53829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F9BFC0C7-9DDF-364D-AEC9-12468996190A}"/>
              </a:ext>
            </a:extLst>
          </p:cNvPr>
          <p:cNvSpPr/>
          <p:nvPr/>
        </p:nvSpPr>
        <p:spPr>
          <a:xfrm>
            <a:off x="8101020" y="3225330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i="1" dirty="0"/>
              <a:t>Совет РСПП по Нефинансовой отчетности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653DFD01-230B-0F4B-98AA-85153CC230E4}"/>
              </a:ext>
            </a:extLst>
          </p:cNvPr>
          <p:cNvSpPr/>
          <p:nvPr/>
        </p:nvSpPr>
        <p:spPr>
          <a:xfrm>
            <a:off x="61618" y="960446"/>
            <a:ext cx="779500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333333"/>
                </a:solidFill>
                <a:latin typeface="Corbel" panose="020B0503020204020204" pitchFamily="34" charset="0"/>
              </a:rPr>
              <a:t>С </a:t>
            </a:r>
            <a:r>
              <a:rPr lang="ru-RU" sz="1600" b="1" dirty="0">
                <a:solidFill>
                  <a:srgbClr val="333333"/>
                </a:solidFill>
                <a:latin typeface="Corbel" panose="020B0503020204020204" pitchFamily="34" charset="0"/>
              </a:rPr>
              <a:t>2000 г.</a:t>
            </a:r>
            <a:r>
              <a:rPr lang="ru-RU" sz="1600" dirty="0">
                <a:solidFill>
                  <a:srgbClr val="333333"/>
                </a:solidFill>
                <a:latin typeface="Corbel" panose="020B0503020204020204" pitchFamily="34" charset="0"/>
              </a:rPr>
              <a:t> их создавали </a:t>
            </a:r>
            <a:r>
              <a:rPr lang="ru-RU" sz="1600" dirty="0" err="1">
                <a:solidFill>
                  <a:srgbClr val="333333"/>
                </a:solidFill>
                <a:latin typeface="Corbel" panose="020B0503020204020204" pitchFamily="34" charset="0"/>
              </a:rPr>
              <a:t>МСоЭС</a:t>
            </a:r>
            <a:r>
              <a:rPr lang="ru-RU" sz="1600" dirty="0">
                <a:solidFill>
                  <a:srgbClr val="333333"/>
                </a:solidFill>
                <a:latin typeface="Corbel" panose="020B0503020204020204" pitchFamily="34" charset="0"/>
              </a:rPr>
              <a:t> и Проект ГЭФ Сохранение биоразнообразия», АНО «НЭРА», </a:t>
            </a:r>
            <a:r>
              <a:rPr lang="ru-RU" sz="1600" dirty="0" smtClean="0">
                <a:solidFill>
                  <a:srgbClr val="333333"/>
                </a:solidFill>
                <a:latin typeface="Corbel" panose="020B0503020204020204" pitchFamily="34" charset="0"/>
              </a:rPr>
              <a:t>Информационная Группа </a:t>
            </a:r>
            <a:r>
              <a:rPr lang="ru-RU" sz="1600" dirty="0">
                <a:solidFill>
                  <a:srgbClr val="333333"/>
                </a:solidFill>
                <a:latin typeface="Corbel" panose="020B0503020204020204" pitchFamily="34" charset="0"/>
              </a:rPr>
              <a:t>«Интерфакс» (Интерфакс‑ЭРА) и экологическое рейтинговое агентство «ЭРА». С </a:t>
            </a:r>
            <a:r>
              <a:rPr lang="ru-RU" sz="1600" b="1" dirty="0">
                <a:solidFill>
                  <a:srgbClr val="333333"/>
                </a:solidFill>
                <a:latin typeface="Corbel" panose="020B0503020204020204" pitchFamily="34" charset="0"/>
              </a:rPr>
              <a:t>2000 г.</a:t>
            </a:r>
            <a:r>
              <a:rPr lang="ru-RU" sz="1600" dirty="0">
                <a:solidFill>
                  <a:srgbClr val="333333"/>
                </a:solidFill>
                <a:latin typeface="Corbel" panose="020B0503020204020204" pitchFamily="34" charset="0"/>
              </a:rPr>
              <a:t> </a:t>
            </a:r>
            <a:r>
              <a:rPr lang="ru-RU" sz="1600" dirty="0" smtClean="0">
                <a:solidFill>
                  <a:srgbClr val="333333"/>
                </a:solidFill>
                <a:latin typeface="Corbel" panose="020B0503020204020204" pitchFamily="34" charset="0"/>
              </a:rPr>
              <a:t> создаются </a:t>
            </a:r>
            <a:r>
              <a:rPr lang="ru-RU" sz="1600" dirty="0">
                <a:solidFill>
                  <a:srgbClr val="333333"/>
                </a:solidFill>
                <a:latin typeface="Corbel" panose="020B0503020204020204" pitchFamily="34" charset="0"/>
              </a:rPr>
              <a:t>рейтинги промышленных </a:t>
            </a:r>
            <a:r>
              <a:rPr lang="ru-RU" sz="1600" dirty="0" smtClean="0">
                <a:solidFill>
                  <a:srgbClr val="333333"/>
                </a:solidFill>
                <a:latin typeface="Corbel" panose="020B0503020204020204" pitchFamily="34" charset="0"/>
              </a:rPr>
              <a:t>предприятий, с </a:t>
            </a:r>
            <a:r>
              <a:rPr lang="ru-RU" sz="1600" b="1" dirty="0" smtClean="0">
                <a:solidFill>
                  <a:srgbClr val="333333"/>
                </a:solidFill>
                <a:latin typeface="Corbel" panose="020B0503020204020204" pitchFamily="34" charset="0"/>
              </a:rPr>
              <a:t>2007</a:t>
            </a:r>
            <a:r>
              <a:rPr lang="ru-RU" sz="1600" dirty="0" smtClean="0">
                <a:solidFill>
                  <a:srgbClr val="333333"/>
                </a:solidFill>
                <a:latin typeface="Corbel" panose="020B0503020204020204" pitchFamily="34" charset="0"/>
              </a:rPr>
              <a:t>  - рейтинги регионов, в </a:t>
            </a:r>
            <a:r>
              <a:rPr lang="ru-RU" sz="1600" b="1" dirty="0" smtClean="0">
                <a:solidFill>
                  <a:srgbClr val="333333"/>
                </a:solidFill>
                <a:latin typeface="Corbel" panose="020B0503020204020204" pitchFamily="34" charset="0"/>
              </a:rPr>
              <a:t>2011</a:t>
            </a:r>
            <a:r>
              <a:rPr lang="ru-RU" sz="1600" dirty="0" smtClean="0">
                <a:solidFill>
                  <a:srgbClr val="333333"/>
                </a:solidFill>
                <a:latin typeface="Corbel" panose="020B0503020204020204" pitchFamily="34" charset="0"/>
              </a:rPr>
              <a:t> – стран Мира. </a:t>
            </a:r>
            <a:r>
              <a:rPr lang="ru-RU" sz="1600" b="1" dirty="0" smtClean="0">
                <a:solidFill>
                  <a:srgbClr val="333333"/>
                </a:solidFill>
                <a:latin typeface="Corbel" panose="020B0503020204020204" pitchFamily="34" charset="0"/>
              </a:rPr>
              <a:t>Создана система </a:t>
            </a:r>
            <a:r>
              <a:rPr lang="ru-RU" sz="1600" b="1" dirty="0">
                <a:solidFill>
                  <a:srgbClr val="333333"/>
                </a:solidFill>
                <a:latin typeface="Corbel" panose="020B0503020204020204" pitchFamily="34" charset="0"/>
              </a:rPr>
              <a:t>комплексной </a:t>
            </a:r>
            <a:r>
              <a:rPr lang="ru-RU" sz="1600" b="1" dirty="0" smtClean="0">
                <a:solidFill>
                  <a:srgbClr val="333333"/>
                </a:solidFill>
                <a:latin typeface="Corbel" panose="020B0503020204020204" pitchFamily="34" charset="0"/>
              </a:rPr>
              <a:t>оценки фундаментальной эффективности </a:t>
            </a:r>
            <a:r>
              <a:rPr lang="ru-RU" sz="1600" b="1" dirty="0">
                <a:solidFill>
                  <a:srgbClr val="333333"/>
                </a:solidFill>
                <a:latin typeface="Corbel" panose="020B0503020204020204" pitchFamily="34" charset="0"/>
              </a:rPr>
              <a:t> компаний и регионов</a:t>
            </a:r>
            <a:r>
              <a:rPr lang="ru-RU" sz="1600" dirty="0">
                <a:solidFill>
                  <a:srgbClr val="333333"/>
                </a:solidFill>
                <a:latin typeface="Corbel" panose="020B0503020204020204" pitchFamily="34" charset="0"/>
              </a:rPr>
              <a:t>. </a:t>
            </a:r>
          </a:p>
          <a:p>
            <a:pPr algn="just"/>
            <a:endParaRPr lang="ru-RU" sz="1400" dirty="0">
              <a:solidFill>
                <a:srgbClr val="333333"/>
              </a:solidFill>
              <a:latin typeface="Corbel" panose="020B0503020204020204" pitchFamily="34" charset="0"/>
            </a:endParaRPr>
          </a:p>
          <a:p>
            <a:pPr algn="just"/>
            <a:r>
              <a:rPr lang="ru-RU" sz="1400" dirty="0">
                <a:solidFill>
                  <a:srgbClr val="333333"/>
                </a:solidFill>
                <a:latin typeface="Corbel" panose="020B0503020204020204" pitchFamily="34" charset="0"/>
              </a:rPr>
              <a:t>При стартовой поддержке Всемирного Банка в России был запущен уникальный для мировой практики процесс </a:t>
            </a:r>
            <a:r>
              <a:rPr lang="ru-RU" sz="1400" dirty="0" err="1">
                <a:solidFill>
                  <a:srgbClr val="333333"/>
                </a:solidFill>
                <a:latin typeface="Corbel" panose="020B0503020204020204" pitchFamily="34" charset="0"/>
              </a:rPr>
              <a:t>самомотивации</a:t>
            </a:r>
            <a:r>
              <a:rPr lang="ru-RU" sz="1400" dirty="0">
                <a:solidFill>
                  <a:srgbClr val="333333"/>
                </a:solidFill>
                <a:latin typeface="Corbel" panose="020B0503020204020204" pitchFamily="34" charset="0"/>
              </a:rPr>
              <a:t> компаний на экологически устойчивое развитие – был подписан запрос данных в 75 крупнейших российских компаний. В </a:t>
            </a:r>
            <a:r>
              <a:rPr lang="ru-RU" sz="1400" b="1" dirty="0">
                <a:solidFill>
                  <a:srgbClr val="333333"/>
                </a:solidFill>
                <a:latin typeface="Corbel" panose="020B0503020204020204" pitchFamily="34" charset="0"/>
              </a:rPr>
              <a:t>2005 году </a:t>
            </a:r>
            <a:r>
              <a:rPr lang="ru-RU" sz="1400" dirty="0">
                <a:solidFill>
                  <a:srgbClr val="333333"/>
                </a:solidFill>
                <a:latin typeface="Corbel" panose="020B0503020204020204" pitchFamily="34" charset="0"/>
              </a:rPr>
              <a:t>при поддержке ВБ был издан справочник «Социально-экологическая ответственность и рейтинги российского бизнеса» с оценками экологических издержек 75 крупнейших российских компаний и 500 предприятий.</a:t>
            </a:r>
          </a:p>
          <a:p>
            <a:pPr algn="just"/>
            <a:endParaRPr lang="ru-RU" sz="1400" dirty="0">
              <a:solidFill>
                <a:srgbClr val="333333"/>
              </a:solidFill>
              <a:latin typeface="Corbel" panose="020B0503020204020204" pitchFamily="34" charset="0"/>
            </a:endParaRPr>
          </a:p>
          <a:p>
            <a:pPr algn="just"/>
            <a:r>
              <a:rPr lang="ru-RU" sz="1400" dirty="0">
                <a:solidFill>
                  <a:srgbClr val="333333"/>
                </a:solidFill>
                <a:latin typeface="Corbel" panose="020B0503020204020204" pitchFamily="34" charset="0"/>
              </a:rPr>
              <a:t>На встрече с экологами </a:t>
            </a:r>
            <a:r>
              <a:rPr lang="ru-RU" sz="1400" b="1" dirty="0">
                <a:solidFill>
                  <a:srgbClr val="333333"/>
                </a:solidFill>
                <a:latin typeface="Corbel" panose="020B0503020204020204" pitchFamily="34" charset="0"/>
              </a:rPr>
              <a:t>8 июня 2011 г</a:t>
            </a:r>
            <a:r>
              <a:rPr lang="ru-RU" sz="1400" dirty="0">
                <a:solidFill>
                  <a:srgbClr val="333333"/>
                </a:solidFill>
                <a:latin typeface="Corbel" panose="020B0503020204020204" pitchFamily="34" charset="0"/>
              </a:rPr>
              <a:t>.  Д.А. Медведев, занимая пост Президента РФ, поддержал </a:t>
            </a:r>
            <a:r>
              <a:rPr lang="ru-RU" sz="1400" dirty="0" smtClean="0">
                <a:solidFill>
                  <a:srgbClr val="333333"/>
                </a:solidFill>
                <a:latin typeface="Corbel" panose="020B0503020204020204" pitchFamily="34" charset="0"/>
              </a:rPr>
              <a:t>нашу идею о </a:t>
            </a:r>
            <a:r>
              <a:rPr lang="ru-RU" sz="1400" dirty="0">
                <a:solidFill>
                  <a:srgbClr val="333333"/>
                </a:solidFill>
                <a:latin typeface="Corbel" panose="020B0503020204020204" pitchFamily="34" charset="0"/>
              </a:rPr>
              <a:t>раскрытии компаниями информации об энергоемкости производства и воздействиях на среду. </a:t>
            </a:r>
            <a:r>
              <a:rPr lang="ru-RU" sz="1400" dirty="0" smtClean="0">
                <a:solidFill>
                  <a:srgbClr val="333333"/>
                </a:solidFill>
                <a:latin typeface="Corbel" panose="020B0503020204020204" pitchFamily="34" charset="0"/>
              </a:rPr>
              <a:t>Энергопотребление стали </a:t>
            </a:r>
            <a:r>
              <a:rPr lang="ru-RU" sz="1400" dirty="0">
                <a:solidFill>
                  <a:srgbClr val="333333"/>
                </a:solidFill>
                <a:latin typeface="Corbel" panose="020B0503020204020204" pitchFamily="34" charset="0"/>
              </a:rPr>
              <a:t>раскрывать, а с экологией процесс пока тормозится.</a:t>
            </a:r>
          </a:p>
          <a:p>
            <a:pPr algn="just"/>
            <a:endParaRPr lang="ru-RU" sz="800" dirty="0">
              <a:solidFill>
                <a:srgbClr val="333333"/>
              </a:solidFill>
              <a:latin typeface="Corbel" panose="020B0503020204020204" pitchFamily="34" charset="0"/>
            </a:endParaRPr>
          </a:p>
          <a:p>
            <a:pPr algn="just"/>
            <a:endParaRPr lang="ru-RU" sz="1400" dirty="0">
              <a:solidFill>
                <a:srgbClr val="333333"/>
              </a:solidFill>
              <a:latin typeface="Corbel" panose="020B0503020204020204" pitchFamily="34" charset="0"/>
            </a:endParaRPr>
          </a:p>
          <a:p>
            <a:pPr algn="just"/>
            <a:endParaRPr lang="ru-RU" sz="1400" dirty="0">
              <a:solidFill>
                <a:srgbClr val="333333"/>
              </a:solidFill>
              <a:latin typeface="Corbel" panose="020B0503020204020204" pitchFamily="34" charset="0"/>
            </a:endParaRPr>
          </a:p>
          <a:p>
            <a:pPr algn="just"/>
            <a:endParaRPr lang="ru-RU" sz="1400" dirty="0">
              <a:solidFill>
                <a:srgbClr val="333333"/>
              </a:solidFill>
              <a:latin typeface="Corbel" panose="020B0503020204020204" pitchFamily="34" charset="0"/>
            </a:endParaRPr>
          </a:p>
          <a:p>
            <a:pPr algn="just"/>
            <a:endParaRPr lang="ru-RU" sz="1400" dirty="0">
              <a:solidFill>
                <a:srgbClr val="333333"/>
              </a:solidFill>
              <a:latin typeface="Corbel" panose="020B0503020204020204" pitchFamily="34" charset="0"/>
            </a:endParaRPr>
          </a:p>
          <a:p>
            <a:pPr algn="just"/>
            <a:endParaRPr lang="ru-RU" sz="1600" dirty="0" smtClean="0">
              <a:solidFill>
                <a:srgbClr val="333333"/>
              </a:solidFill>
              <a:latin typeface="Corbel" panose="020B0503020204020204" pitchFamily="34" charset="0"/>
            </a:endParaRPr>
          </a:p>
          <a:p>
            <a:pPr algn="ctr"/>
            <a:r>
              <a:rPr lang="ru-RU" sz="1600" dirty="0" smtClean="0">
                <a:solidFill>
                  <a:srgbClr val="333333"/>
                </a:solidFill>
                <a:latin typeface="Corbel" panose="020B0503020204020204" pitchFamily="34" charset="0"/>
              </a:rPr>
              <a:t>                                В </a:t>
            </a:r>
            <a:r>
              <a:rPr lang="ru-RU" sz="1600" b="1" dirty="0" smtClean="0">
                <a:solidFill>
                  <a:srgbClr val="333333"/>
                </a:solidFill>
                <a:latin typeface="Corbel" panose="020B0503020204020204" pitchFamily="34" charset="0"/>
              </a:rPr>
              <a:t>2019 году</a:t>
            </a:r>
            <a:r>
              <a:rPr lang="ru-RU" sz="1600" dirty="0" smtClean="0">
                <a:solidFill>
                  <a:srgbClr val="333333"/>
                </a:solidFill>
                <a:latin typeface="Corbel" panose="020B0503020204020204" pitchFamily="34" charset="0"/>
              </a:rPr>
              <a:t> начата работа по рейтингам провинций Китая.</a:t>
            </a:r>
          </a:p>
          <a:p>
            <a:pPr algn="just"/>
            <a:endParaRPr lang="ru-RU" sz="800" dirty="0" smtClean="0">
              <a:solidFill>
                <a:srgbClr val="333333"/>
              </a:solidFill>
              <a:latin typeface="Corbel" panose="020B0503020204020204" pitchFamily="34" charset="0"/>
            </a:endParaRPr>
          </a:p>
          <a:p>
            <a:r>
              <a:rPr lang="ru-RU" sz="1600" dirty="0" smtClean="0">
                <a:solidFill>
                  <a:srgbClr val="333333"/>
                </a:solidFill>
                <a:latin typeface="Corbel" panose="020B0503020204020204" pitchFamily="34" charset="0"/>
              </a:rPr>
              <a:t>К 2019 году </a:t>
            </a:r>
            <a:r>
              <a:rPr lang="ru-RU" sz="1600" dirty="0">
                <a:solidFill>
                  <a:srgbClr val="333333"/>
                </a:solidFill>
                <a:latin typeface="Corbel" panose="020B0503020204020204" pitchFamily="34" charset="0"/>
              </a:rPr>
              <a:t>рейтинги экологической и энергетической эффективности бизнеса в России охватили 150 крупнейших компаний и </a:t>
            </a:r>
            <a:r>
              <a:rPr lang="en-US" sz="1600" dirty="0" smtClean="0">
                <a:solidFill>
                  <a:srgbClr val="333333"/>
                </a:solidFill>
                <a:latin typeface="Corbel" panose="020B0503020204020204" pitchFamily="34" charset="0"/>
              </a:rPr>
              <a:t>~</a:t>
            </a:r>
            <a:r>
              <a:rPr lang="ru-RU" sz="1600" b="1" u="sng" dirty="0" smtClean="0">
                <a:solidFill>
                  <a:srgbClr val="333333"/>
                </a:solidFill>
                <a:latin typeface="Corbel" panose="020B0503020204020204" pitchFamily="34" charset="0"/>
              </a:rPr>
              <a:t>6 </a:t>
            </a:r>
            <a:r>
              <a:rPr lang="en-US" sz="1600" b="1" u="sng" dirty="0" smtClean="0">
                <a:solidFill>
                  <a:srgbClr val="333333"/>
                </a:solidFill>
                <a:latin typeface="Corbel" panose="020B0503020204020204" pitchFamily="34" charset="0"/>
              </a:rPr>
              <a:t>00</a:t>
            </a:r>
            <a:r>
              <a:rPr lang="ru-RU" sz="1600" b="1" u="sng" dirty="0" smtClean="0">
                <a:solidFill>
                  <a:srgbClr val="333333"/>
                </a:solidFill>
                <a:latin typeface="Corbel" panose="020B0503020204020204" pitchFamily="34" charset="0"/>
              </a:rPr>
              <a:t>0 </a:t>
            </a:r>
            <a:r>
              <a:rPr lang="ru-RU" sz="1600" b="1" u="sng" dirty="0">
                <a:solidFill>
                  <a:srgbClr val="333333"/>
                </a:solidFill>
                <a:latin typeface="Corbel" panose="020B0503020204020204" pitchFamily="34" charset="0"/>
              </a:rPr>
              <a:t>предприятий</a:t>
            </a:r>
            <a:r>
              <a:rPr lang="ru-RU" sz="1600" b="1" dirty="0">
                <a:solidFill>
                  <a:srgbClr val="333333"/>
                </a:solidFill>
                <a:latin typeface="Corbel" panose="020B0503020204020204" pitchFamily="34" charset="0"/>
              </a:rPr>
              <a:t> </a:t>
            </a:r>
            <a:r>
              <a:rPr lang="ru-RU" sz="1600" dirty="0" smtClean="0">
                <a:solidFill>
                  <a:srgbClr val="333333"/>
                </a:solidFill>
                <a:latin typeface="Corbel" panose="020B0503020204020204" pitchFamily="34" charset="0"/>
              </a:rPr>
              <a:t>реального сектора. В </a:t>
            </a:r>
            <a:r>
              <a:rPr lang="ru-RU" sz="1600" b="1" dirty="0" smtClean="0">
                <a:solidFill>
                  <a:srgbClr val="333333"/>
                </a:solidFill>
                <a:latin typeface="Corbel" panose="020B0503020204020204" pitchFamily="34" charset="0"/>
              </a:rPr>
              <a:t>2020 году </a:t>
            </a:r>
            <a:r>
              <a:rPr lang="ru-RU" sz="1600" dirty="0" smtClean="0">
                <a:solidFill>
                  <a:srgbClr val="333333"/>
                </a:solidFill>
                <a:latin typeface="Corbel" panose="020B0503020204020204" pitchFamily="34" charset="0"/>
              </a:rPr>
              <a:t>их число несколько сократилось.</a:t>
            </a:r>
            <a:r>
              <a:rPr lang="ru-RU" sz="1600" b="1" dirty="0" smtClean="0">
                <a:solidFill>
                  <a:srgbClr val="333333"/>
                </a:solidFill>
                <a:latin typeface="Corbel" panose="020B0503020204020204" pitchFamily="34" charset="0"/>
              </a:rPr>
              <a:t> </a:t>
            </a:r>
            <a:endParaRPr lang="ru-RU" sz="1400" dirty="0"/>
          </a:p>
        </p:txBody>
      </p:sp>
      <p:pic>
        <p:nvPicPr>
          <p:cNvPr id="7" name="Рисунок 21">
            <a:extLst>
              <a:ext uri="{FF2B5EF4-FFF2-40B4-BE49-F238E27FC236}">
                <a16:creationId xmlns="" xmlns:a16="http://schemas.microsoft.com/office/drawing/2014/main" id="{EE355D29-0870-484E-9A13-E75C5884545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593" y="3563884"/>
            <a:ext cx="4129407" cy="332391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6EB96B5E-CE32-D64B-84F6-64B2AB7FECFE}"/>
              </a:ext>
            </a:extLst>
          </p:cNvPr>
          <p:cNvSpPr/>
          <p:nvPr/>
        </p:nvSpPr>
        <p:spPr>
          <a:xfrm>
            <a:off x="1333500" y="209438"/>
            <a:ext cx="72771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33333"/>
                </a:solidFill>
                <a:latin typeface="PT Sans" panose="020B0503020203020204" pitchFamily="34" charset="77"/>
              </a:rPr>
              <a:t>Экологические рейтинги в России имеют 20-ти летнюю историю </a:t>
            </a:r>
            <a:endParaRPr lang="ru-RU" b="1" dirty="0"/>
          </a:p>
        </p:txBody>
      </p:sp>
      <p:pic>
        <p:nvPicPr>
          <p:cNvPr id="11" name="Рисунок 1">
            <a:extLst>
              <a:ext uri="{FF2B5EF4-FFF2-40B4-BE49-F238E27FC236}">
                <a16:creationId xmlns="" xmlns:a16="http://schemas.microsoft.com/office/drawing/2014/main" id="{182673D2-5B12-A04A-9FFB-7CEB85FB0E5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592" y="202203"/>
            <a:ext cx="4129407" cy="3023127"/>
          </a:xfrm>
          <a:prstGeom prst="rect">
            <a:avLst/>
          </a:prstGeom>
          <a:noFill/>
          <a:ln w="9525">
            <a:solidFill>
              <a:srgbClr val="5B9BD5"/>
            </a:solidFill>
            <a:miter lim="800000"/>
            <a:headEnd/>
            <a:tailEnd/>
          </a:ln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1FCBAAD3-AFAB-3F44-95D6-8779C0E2A6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020" y="3632671"/>
            <a:ext cx="928158" cy="9075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850FE95-ABE9-E94A-BE03-2A1B654B00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2592" y="202203"/>
            <a:ext cx="813908" cy="8139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87709682-0E38-B843-A0CC-2B49CE200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599" y="4517106"/>
            <a:ext cx="913600" cy="9136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2C8EFEE-DA7E-834C-A3F0-0FC8AB0BFD03}"/>
              </a:ext>
            </a:extLst>
          </p:cNvPr>
          <p:cNvSpPr/>
          <p:nvPr/>
        </p:nvSpPr>
        <p:spPr>
          <a:xfrm>
            <a:off x="1168186" y="4685902"/>
            <a:ext cx="66884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i="1" dirty="0">
                <a:latin typeface="Corbel" panose="020B0503020204020204" pitchFamily="34" charset="0"/>
              </a:rPr>
              <a:t>С </a:t>
            </a:r>
            <a:r>
              <a:rPr lang="ru-RU" sz="1400" b="1" i="1" dirty="0">
                <a:latin typeface="Corbel" panose="020B0503020204020204" pitchFamily="34" charset="0"/>
              </a:rPr>
              <a:t>2007 года</a:t>
            </a:r>
            <a:r>
              <a:rPr lang="ru-RU" sz="1400" i="1" dirty="0">
                <a:latin typeface="Corbel" panose="020B0503020204020204" pitchFamily="34" charset="0"/>
              </a:rPr>
              <a:t> процесс </a:t>
            </a:r>
            <a:r>
              <a:rPr lang="ru-RU" sz="1400" i="1" dirty="0" err="1">
                <a:latin typeface="Corbel" panose="020B0503020204020204" pitchFamily="34" charset="0"/>
              </a:rPr>
              <a:t>рейтингования</a:t>
            </a:r>
            <a:r>
              <a:rPr lang="ru-RU" sz="1400" i="1" dirty="0">
                <a:latin typeface="Corbel" panose="020B0503020204020204" pitchFamily="34" charset="0"/>
              </a:rPr>
              <a:t> бизнеса был выведен в Казахстан, где также получил общественную и государственную поддержку. В </a:t>
            </a:r>
            <a:r>
              <a:rPr lang="ru-RU" sz="1400" b="1" i="1" dirty="0">
                <a:latin typeface="Corbel" panose="020B0503020204020204" pitchFamily="34" charset="0"/>
              </a:rPr>
              <a:t>2018 году </a:t>
            </a:r>
            <a:r>
              <a:rPr lang="ru-RU" sz="1400" i="1" dirty="0">
                <a:latin typeface="Corbel" panose="020B0503020204020204" pitchFamily="34" charset="0"/>
              </a:rPr>
              <a:t>был подписан Меморандум о сотрудничестве с Ассоциацией экологических организаций </a:t>
            </a:r>
            <a:r>
              <a:rPr lang="ru-RU" sz="1400" i="1" dirty="0" smtClean="0">
                <a:latin typeface="Corbel" panose="020B0503020204020204" pitchFamily="34" charset="0"/>
              </a:rPr>
              <a:t>РК. </a:t>
            </a:r>
            <a:endParaRPr lang="ru-RU" sz="1400" i="1" dirty="0">
              <a:latin typeface="Corbel" panose="020B0503020204020204" pitchFamily="34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21" y="89493"/>
            <a:ext cx="957765" cy="926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143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E99EB95D-7BEE-3D46-AB02-0B56AE33BA92}"/>
              </a:ext>
            </a:extLst>
          </p:cNvPr>
          <p:cNvSpPr/>
          <p:nvPr/>
        </p:nvSpPr>
        <p:spPr>
          <a:xfrm>
            <a:off x="170309" y="1454335"/>
            <a:ext cx="381825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arenR"/>
            </a:pPr>
            <a:endParaRPr lang="ru-RU" sz="17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indent="-342900" algn="just">
              <a:buAutoNum type="arabicParenR"/>
            </a:pPr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</a:rPr>
              <a:t>Множество экологических, социальных и управленческих </a:t>
            </a:r>
            <a:r>
              <a:rPr lang="ru-RU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(</a:t>
            </a:r>
            <a:r>
              <a:rPr lang="en-GB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ESG) </a:t>
            </a:r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</a:rPr>
              <a:t>аспектов бизнеса </a:t>
            </a:r>
            <a:r>
              <a:rPr lang="ru-RU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не имеют прямого количественного измерения</a:t>
            </a:r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</a:rPr>
              <a:t>, что лишает </a:t>
            </a:r>
            <a:r>
              <a:rPr lang="ru-RU" sz="17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рейтингование</a:t>
            </a:r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</a:rPr>
              <a:t> по этим аспектам объективности и общественной подконтрольности;</a:t>
            </a:r>
          </a:p>
          <a:p>
            <a:pPr marL="342900" indent="-342900" algn="just">
              <a:buAutoNum type="arabicParenR"/>
            </a:pPr>
            <a:endParaRPr lang="ru-RU" sz="17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indent="-342900" algn="just">
              <a:buAutoNum type="arabicParenR"/>
            </a:pPr>
            <a:r>
              <a:rPr lang="ru-RU" sz="17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Недоверие к «заказным» </a:t>
            </a:r>
            <a:r>
              <a:rPr lang="ru-RU" sz="17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рейтингам</a:t>
            </a:r>
            <a:r>
              <a:rPr lang="ru-RU" sz="17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700" dirty="0">
                <a:solidFill>
                  <a:srgbClr val="000000"/>
                </a:solidFill>
                <a:latin typeface="times new roman" panose="02020603050405020304" pitchFamily="18" charset="0"/>
              </a:rPr>
              <a:t>оплаченных деньгами самих оцениваемых компаний. Фактор часто присутствует в услугах агентств, присваивающих рейтинги по заказам компаний.</a:t>
            </a:r>
            <a:endParaRPr lang="ru-RU" sz="1700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0B3CCFB-17FB-644D-B0E3-FC61BF5D4BF6}"/>
              </a:ext>
            </a:extLst>
          </p:cNvPr>
          <p:cNvSpPr/>
          <p:nvPr/>
        </p:nvSpPr>
        <p:spPr>
          <a:xfrm>
            <a:off x="4412476" y="1069597"/>
            <a:ext cx="758445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Рейтинг опирается на законы физики без применения лукавых денежных измерений и экспертных мнений.</a:t>
            </a:r>
          </a:p>
          <a:p>
            <a:pPr algn="just"/>
            <a:endParaRPr lang="ru-RU" sz="10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Рейтинг основан на соотношениях затрат энергии на работу предприятий, выпуска ими продукции, устойчивости окружающих экосистем и суммы вредных воздействий на среду. Выпуск продукции на единицу ресурсов и энергии - это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КПД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 системы, который еще в школе изучают на примере паровозов. Сумма отходов и загрязнений на единицу работы – это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КВД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sz="16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Однозначная численная измеримость всех величин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гарантирует объективность сравнений.</a:t>
            </a:r>
            <a:endParaRPr lang="ru-RU" sz="1600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3E879BB-81C2-7844-BED3-FFDD8F321D68}"/>
              </a:ext>
            </a:extLst>
          </p:cNvPr>
          <p:cNvSpPr/>
          <p:nvPr/>
        </p:nvSpPr>
        <p:spPr>
          <a:xfrm flipH="1">
            <a:off x="0" y="42133"/>
            <a:ext cx="8329187" cy="53829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000">
                <a:schemeClr val="accent6">
                  <a:lumMod val="0"/>
                  <a:lumOff val="100000"/>
                </a:schemeClr>
              </a:gs>
              <a:gs pos="100000">
                <a:srgbClr val="1F88BA">
                  <a:alpha val="68000"/>
                </a:srgbClr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976B0429-871B-4C43-ACF8-3E7D17F51E09}"/>
              </a:ext>
            </a:extLst>
          </p:cNvPr>
          <p:cNvSpPr/>
          <p:nvPr/>
        </p:nvSpPr>
        <p:spPr>
          <a:xfrm>
            <a:off x="0" y="111227"/>
            <a:ext cx="85375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Helvetica" pitchFamily="2" charset="0"/>
              </a:rPr>
              <a:t>Проблемы </a:t>
            </a:r>
            <a:r>
              <a:rPr lang="ru-RU" sz="2000" b="1" dirty="0" smtClean="0">
                <a:solidFill>
                  <a:srgbClr val="000000"/>
                </a:solidFill>
                <a:latin typeface="Helvetica" pitchFamily="2" charset="0"/>
              </a:rPr>
              <a:t>измеримости критериев в </a:t>
            </a:r>
            <a:r>
              <a:rPr lang="ru-RU" sz="2000" b="1" dirty="0">
                <a:solidFill>
                  <a:srgbClr val="000000"/>
                </a:solidFill>
                <a:latin typeface="Helvetica" pitchFamily="2" charset="0"/>
              </a:rPr>
              <a:t>экологических рейтингах</a:t>
            </a:r>
            <a:endParaRPr lang="ru-RU" sz="2000" b="1" i="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A4493BD-2E47-694E-80A5-534C823EFA17}"/>
              </a:ext>
            </a:extLst>
          </p:cNvPr>
          <p:cNvSpPr/>
          <p:nvPr/>
        </p:nvSpPr>
        <p:spPr>
          <a:xfrm>
            <a:off x="7772399" y="592806"/>
            <a:ext cx="4163567" cy="41933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D4C88D6-E15F-7242-8ADA-D52095083DA3}"/>
              </a:ext>
            </a:extLst>
          </p:cNvPr>
          <p:cNvSpPr/>
          <p:nvPr/>
        </p:nvSpPr>
        <p:spPr>
          <a:xfrm>
            <a:off x="8814252" y="617805"/>
            <a:ext cx="16067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</a:rPr>
              <a:t>Рейтинги </a:t>
            </a:r>
            <a:r>
              <a:rPr lang="ru-RU" i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ЭРА</a:t>
            </a:r>
            <a:endParaRPr lang="ru-RU" i="1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1447838-1650-994E-80A2-2376EC38DC60}"/>
              </a:ext>
            </a:extLst>
          </p:cNvPr>
          <p:cNvSpPr/>
          <p:nvPr/>
        </p:nvSpPr>
        <p:spPr>
          <a:xfrm>
            <a:off x="4412476" y="5915776"/>
            <a:ext cx="74625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Простота и универсальность оценки </a:t>
            </a:r>
            <a:r>
              <a:rPr lang="ru-RU" sz="16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ЭРА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позволяет сравнивать тысячи компаний любых отраслей. </a:t>
            </a:r>
            <a:endParaRPr lang="ru-RU" sz="1600" dirty="0"/>
          </a:p>
        </p:txBody>
      </p:sp>
      <p:pic>
        <p:nvPicPr>
          <p:cNvPr id="28" name="Picture 24" descr="Рейтинг фундаментальной эффективности">
            <a:extLst>
              <a:ext uri="{FF2B5EF4-FFF2-40B4-BE49-F238E27FC236}">
                <a16:creationId xmlns="" xmlns:a16="http://schemas.microsoft.com/office/drawing/2014/main" id="{74C4BDF0-A013-8048-B439-E194BBD70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613" y="3405701"/>
            <a:ext cx="2581984" cy="1277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5D394CC3-3CD5-5343-B425-3F2F95CD92FD}"/>
              </a:ext>
            </a:extLst>
          </p:cNvPr>
          <p:cNvSpPr txBox="1"/>
          <p:nvPr/>
        </p:nvSpPr>
        <p:spPr>
          <a:xfrm>
            <a:off x="6768911" y="4123956"/>
            <a:ext cx="2723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>
                    <a:lumMod val="50000"/>
                  </a:schemeClr>
                </a:solidFill>
              </a:rPr>
              <a:t>Промышленное предприятие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="" xmlns:a16="http://schemas.microsoft.com/office/drawing/2014/main" id="{5E3C3ADE-A865-8144-B55B-9E58E9643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949" y="3554346"/>
            <a:ext cx="428666" cy="373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753700CC-A565-684F-8EE0-1A6D46298961}"/>
              </a:ext>
            </a:extLst>
          </p:cNvPr>
          <p:cNvSpPr txBox="1"/>
          <p:nvPr/>
        </p:nvSpPr>
        <p:spPr>
          <a:xfrm>
            <a:off x="5021735" y="3984470"/>
            <a:ext cx="1702880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ru-RU" sz="1400" b="1" dirty="0"/>
              <a:t>Энергия и ресурсы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4CF1AF4A-B080-B94E-AD18-4184F5C73813}"/>
              </a:ext>
            </a:extLst>
          </p:cNvPr>
          <p:cNvSpPr txBox="1"/>
          <p:nvPr/>
        </p:nvSpPr>
        <p:spPr>
          <a:xfrm>
            <a:off x="9114635" y="3502206"/>
            <a:ext cx="25287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Продукция натуральная </a:t>
            </a:r>
            <a:r>
              <a:rPr lang="en-GB" sz="1400" b="1" dirty="0"/>
              <a:t>                 </a:t>
            </a:r>
            <a:r>
              <a:rPr lang="ru-RU" sz="1400" b="1" dirty="0"/>
              <a:t>-</a:t>
            </a:r>
            <a:r>
              <a:rPr lang="en-GB" sz="1400" b="1" dirty="0"/>
              <a:t>&gt;</a:t>
            </a:r>
            <a:r>
              <a:rPr lang="ru-RU" sz="1400" b="1" dirty="0"/>
              <a:t> выручка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150038D9-ED04-8F47-BB3A-5053DFD4FD04}"/>
              </a:ext>
            </a:extLst>
          </p:cNvPr>
          <p:cNvSpPr txBox="1"/>
          <p:nvPr/>
        </p:nvSpPr>
        <p:spPr>
          <a:xfrm>
            <a:off x="9250219" y="4141384"/>
            <a:ext cx="237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/>
              <a:t>Воздействия </a:t>
            </a:r>
            <a:endParaRPr lang="en-GB" sz="1400" b="1" dirty="0"/>
          </a:p>
          <a:p>
            <a:pPr algn="ctr"/>
            <a:r>
              <a:rPr lang="ru-RU" sz="1400" b="1" dirty="0"/>
              <a:t>на среду, отходы</a:t>
            </a:r>
          </a:p>
        </p:txBody>
      </p:sp>
      <p:sp>
        <p:nvSpPr>
          <p:cNvPr id="34" name="Стрелка углом вверх 19">
            <a:extLst>
              <a:ext uri="{FF2B5EF4-FFF2-40B4-BE49-F238E27FC236}">
                <a16:creationId xmlns="" xmlns:a16="http://schemas.microsoft.com/office/drawing/2014/main" id="{814119D4-518B-5548-A7C1-384A3CBC4F9A}"/>
              </a:ext>
            </a:extLst>
          </p:cNvPr>
          <p:cNvSpPr/>
          <p:nvPr/>
        </p:nvSpPr>
        <p:spPr>
          <a:xfrm>
            <a:off x="9299423" y="3780868"/>
            <a:ext cx="631111" cy="308983"/>
          </a:xfrm>
          <a:prstGeom prst="bentUpArrow">
            <a:avLst/>
          </a:prstGeom>
          <a:solidFill>
            <a:srgbClr val="00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Picture 8">
            <a:extLst>
              <a:ext uri="{FF2B5EF4-FFF2-40B4-BE49-F238E27FC236}">
                <a16:creationId xmlns="" xmlns:a16="http://schemas.microsoft.com/office/drawing/2014/main" id="{452C0938-A6E7-3B40-AE4D-C58DDF8B4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299423" y="4138168"/>
            <a:ext cx="631112" cy="30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D4D9F11B-1460-984C-9A4F-4F4CB5FF3E3F}"/>
              </a:ext>
            </a:extLst>
          </p:cNvPr>
          <p:cNvSpPr txBox="1"/>
          <p:nvPr/>
        </p:nvSpPr>
        <p:spPr>
          <a:xfrm>
            <a:off x="5194863" y="3593382"/>
            <a:ext cx="1800000" cy="30777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ru-RU" sz="1400" b="1" dirty="0"/>
              <a:t>Труд (персонал)</a:t>
            </a:r>
          </a:p>
        </p:txBody>
      </p:sp>
      <p:graphicFrame>
        <p:nvGraphicFramePr>
          <p:cNvPr id="37" name="Object 1028">
            <a:extLst>
              <a:ext uri="{FF2B5EF4-FFF2-40B4-BE49-F238E27FC236}">
                <a16:creationId xmlns="" xmlns:a16="http://schemas.microsoft.com/office/drawing/2014/main" id="{77F4525B-A50E-6343-93C1-89D86A524A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0105140"/>
              </p:ext>
            </p:extLst>
          </p:nvPr>
        </p:nvGraphicFramePr>
        <p:xfrm>
          <a:off x="6729512" y="4477958"/>
          <a:ext cx="2929794" cy="830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7" name="Точечный рисунок" r:id="rId6" imgW="4505954" imgH="1276190" progId="Paint.Picture">
                  <p:embed/>
                </p:oleObj>
              </mc:Choice>
              <mc:Fallback>
                <p:oleObj name="Точечный рисунок" r:id="rId6" imgW="4505954" imgH="1276190" progId="Paint.Picture">
                  <p:embed/>
                  <p:pic>
                    <p:nvPicPr>
                      <p:cNvPr id="16" name="Object 1028">
                        <a:extLst>
                          <a:ext uri="{FF2B5EF4-FFF2-40B4-BE49-F238E27FC236}">
                            <a16:creationId xmlns="" xmlns:a16="http://schemas.microsoft.com/office/drawing/2014/main" id="{48260C29-BDB1-D04A-93AD-8402A6D367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9512" y="4477958"/>
                        <a:ext cx="2929794" cy="830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ct 45">
            <a:extLst>
              <a:ext uri="{FF2B5EF4-FFF2-40B4-BE49-F238E27FC236}">
                <a16:creationId xmlns="" xmlns:a16="http://schemas.microsoft.com/office/drawing/2014/main" id="{47E97FE5-B401-1249-87B5-9A61AD9A32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748558"/>
              </p:ext>
            </p:extLst>
          </p:nvPr>
        </p:nvGraphicFramePr>
        <p:xfrm>
          <a:off x="9013617" y="4533962"/>
          <a:ext cx="202035" cy="2162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8" name="Точечный рисунок" r:id="rId8" imgW="257007" imgH="276117" progId="Paint.Picture">
                  <p:embed/>
                </p:oleObj>
              </mc:Choice>
              <mc:Fallback>
                <p:oleObj name="Точечный рисунок" r:id="rId8" imgW="257007" imgH="276117" progId="Paint.Picture">
                  <p:embed/>
                  <p:pic>
                    <p:nvPicPr>
                      <p:cNvPr id="17" name="Object 45">
                        <a:extLst>
                          <a:ext uri="{FF2B5EF4-FFF2-40B4-BE49-F238E27FC236}">
                            <a16:creationId xmlns="" xmlns:a16="http://schemas.microsoft.com/office/drawing/2014/main" id="{E83A5902-31A1-9B47-A690-70F1A4D99B4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13617" y="4533962"/>
                        <a:ext cx="202035" cy="2162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" name="Picture 2">
            <a:extLst>
              <a:ext uri="{FF2B5EF4-FFF2-40B4-BE49-F238E27FC236}">
                <a16:creationId xmlns="" xmlns:a16="http://schemas.microsoft.com/office/drawing/2014/main" id="{81300D2C-B60B-1B4F-9F1E-339B788A26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949" y="3975425"/>
            <a:ext cx="428666" cy="373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DA958998-CC5A-304F-80A0-D63376384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9051" y="5199352"/>
            <a:ext cx="14462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ts val="600"/>
              </a:spcBef>
            </a:pPr>
            <a:r>
              <a:rPr lang="ru-RU" sz="2000" dirty="0"/>
              <a:t>=</a:t>
            </a:r>
            <a:r>
              <a:rPr lang="ru-RU" sz="2000" b="1" dirty="0">
                <a:solidFill>
                  <a:srgbClr val="990099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/(</a:t>
            </a:r>
            <a:r>
              <a:rPr lang="ru-RU" sz="2000" b="1" dirty="0">
                <a:solidFill>
                  <a:srgbClr val="F1850F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ru-RU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000" dirty="0"/>
              <a:t> </a:t>
            </a:r>
          </a:p>
        </p:txBody>
      </p:sp>
      <p:sp>
        <p:nvSpPr>
          <p:cNvPr id="44" name="Прямоугольник 26">
            <a:extLst>
              <a:ext uri="{FF2B5EF4-FFF2-40B4-BE49-F238E27FC236}">
                <a16:creationId xmlns="" xmlns:a16="http://schemas.microsoft.com/office/drawing/2014/main" id="{F233183D-C9D6-3E49-A600-8CC7AC9CEB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5926" y="5485896"/>
            <a:ext cx="7302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ru-RU" sz="2000" dirty="0"/>
              <a:t>=</a:t>
            </a:r>
            <a:r>
              <a:rPr lang="ru-RU" sz="20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2000" b="1" dirty="0">
                <a:solidFill>
                  <a:srgbClr val="F1850F"/>
                </a:solidFill>
                <a:latin typeface="Times New Roman" pitchFamily="18" charset="0"/>
                <a:cs typeface="Times New Roman" pitchFamily="18" charset="0"/>
              </a:rPr>
              <a:t>Э</a:t>
            </a:r>
            <a:endParaRPr lang="ru-RU" sz="20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Прямоугольник 27">
            <a:extLst>
              <a:ext uri="{FF2B5EF4-FFF2-40B4-BE49-F238E27FC236}">
                <a16:creationId xmlns="" xmlns:a16="http://schemas.microsoft.com/office/drawing/2014/main" id="{137588B6-4AE4-2349-806F-EDEDBD651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4863" y="5214434"/>
            <a:ext cx="5019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dirty="0">
                <a:cs typeface="Times New Roman" pitchFamily="18" charset="0"/>
              </a:rPr>
              <a:t>Коэффициент полезного действия (КПД)</a:t>
            </a:r>
          </a:p>
        </p:txBody>
      </p:sp>
      <p:sp>
        <p:nvSpPr>
          <p:cNvPr id="46" name="Прямоугольник 28">
            <a:extLst>
              <a:ext uri="{FF2B5EF4-FFF2-40B4-BE49-F238E27FC236}">
                <a16:creationId xmlns="" xmlns:a16="http://schemas.microsoft.com/office/drawing/2014/main" id="{7F98912E-3742-8647-87AB-205DF02B83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4863" y="5433681"/>
            <a:ext cx="4282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Коэффициент </a:t>
            </a:r>
            <a:r>
              <a:rPr lang="en-US" dirty="0">
                <a:cs typeface="Times New Roman" pitchFamily="18" charset="0"/>
              </a:rPr>
              <a:t>“</a:t>
            </a:r>
            <a:r>
              <a:rPr lang="ru-RU" dirty="0">
                <a:cs typeface="Times New Roman" pitchFamily="18" charset="0"/>
              </a:rPr>
              <a:t>вредного</a:t>
            </a:r>
            <a:r>
              <a:rPr lang="en-US" dirty="0">
                <a:cs typeface="Times New Roman" pitchFamily="18" charset="0"/>
              </a:rPr>
              <a:t>”</a:t>
            </a:r>
            <a:r>
              <a:rPr lang="ru-RU" dirty="0">
                <a:cs typeface="Times New Roman" pitchFamily="18" charset="0"/>
              </a:rPr>
              <a:t> действия (КВД)</a:t>
            </a:r>
          </a:p>
        </p:txBody>
      </p:sp>
    </p:spTree>
    <p:extLst>
      <p:ext uri="{BB962C8B-B14F-4D97-AF65-F5344CB8AC3E}">
        <p14:creationId xmlns:p14="http://schemas.microsoft.com/office/powerpoint/2010/main" val="644079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7">
            <a:extLst>
              <a:ext uri="{FF2B5EF4-FFF2-40B4-BE49-F238E27FC236}">
                <a16:creationId xmlns="" xmlns:a16="http://schemas.microsoft.com/office/drawing/2014/main" id="{3A4493BD-2E47-694E-80A5-534C823EFA17}"/>
              </a:ext>
            </a:extLst>
          </p:cNvPr>
          <p:cNvSpPr/>
          <p:nvPr/>
        </p:nvSpPr>
        <p:spPr>
          <a:xfrm>
            <a:off x="7791057" y="149785"/>
            <a:ext cx="4163567" cy="41933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CBFAC650-7C11-B549-9AC2-67484992D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601" y="3626287"/>
            <a:ext cx="4652335" cy="2797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A0B23CA-B1F9-8F4D-B94E-6EA112ECAC74}"/>
              </a:ext>
            </a:extLst>
          </p:cNvPr>
          <p:cNvSpPr txBox="1"/>
          <p:nvPr/>
        </p:nvSpPr>
        <p:spPr>
          <a:xfrm>
            <a:off x="130629" y="3546842"/>
            <a:ext cx="279010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Число К</a:t>
            </a:r>
            <a:r>
              <a:rPr lang="ru-RU" sz="1400" b="1" baseline="30000" dirty="0"/>
              <a:t>о</a:t>
            </a:r>
            <a:r>
              <a:rPr lang="ru-RU" sz="1400" b="1" dirty="0"/>
              <a:t> разных отраслей:</a:t>
            </a:r>
          </a:p>
          <a:p>
            <a:r>
              <a:rPr lang="ru-RU" sz="1200" dirty="0"/>
              <a:t>Энергетика – 920</a:t>
            </a:r>
          </a:p>
          <a:p>
            <a:r>
              <a:rPr lang="ru-RU" sz="1200" dirty="0"/>
              <a:t>Нефтедобыча – 176</a:t>
            </a:r>
          </a:p>
          <a:p>
            <a:r>
              <a:rPr lang="ru-RU" sz="1200" dirty="0"/>
              <a:t>Нефтепереработка – 60</a:t>
            </a:r>
          </a:p>
          <a:p>
            <a:r>
              <a:rPr lang="ru-RU" sz="1200" dirty="0"/>
              <a:t>Газовая – 55</a:t>
            </a:r>
          </a:p>
          <a:p>
            <a:r>
              <a:rPr lang="ru-RU" sz="1200" dirty="0"/>
              <a:t>Угольная – 173</a:t>
            </a:r>
          </a:p>
          <a:p>
            <a:r>
              <a:rPr lang="ru-RU" sz="1200" dirty="0" err="1"/>
              <a:t>Чер</a:t>
            </a:r>
            <a:r>
              <a:rPr lang="ru-RU" sz="1200" dirty="0"/>
              <a:t>. металлургия – 324</a:t>
            </a:r>
          </a:p>
          <a:p>
            <a:r>
              <a:rPr lang="ru-RU" sz="1200" dirty="0" err="1"/>
              <a:t>Цв</a:t>
            </a:r>
            <a:r>
              <a:rPr lang="ru-RU" sz="1200" dirty="0"/>
              <a:t>. металлургия – 348</a:t>
            </a:r>
          </a:p>
          <a:p>
            <a:r>
              <a:rPr lang="ru-RU" sz="1200" dirty="0"/>
              <a:t>Химпром – 357</a:t>
            </a:r>
          </a:p>
          <a:p>
            <a:r>
              <a:rPr lang="ru-RU" sz="1200" dirty="0"/>
              <a:t>Машиностроение – 621</a:t>
            </a:r>
          </a:p>
          <a:p>
            <a:r>
              <a:rPr lang="ru-RU" sz="1200" dirty="0"/>
              <a:t>Деревообработка– 160</a:t>
            </a:r>
          </a:p>
          <a:p>
            <a:r>
              <a:rPr lang="ru-RU" sz="1200" dirty="0" err="1"/>
              <a:t>Пищепром</a:t>
            </a:r>
            <a:r>
              <a:rPr lang="ru-RU" sz="1200" dirty="0"/>
              <a:t> – 406</a:t>
            </a:r>
          </a:p>
          <a:p>
            <a:r>
              <a:rPr lang="ru-RU" sz="1200" dirty="0"/>
              <a:t>Сельское хоз-во – 338</a:t>
            </a:r>
          </a:p>
          <a:p>
            <a:r>
              <a:rPr lang="ru-RU" sz="1200" dirty="0"/>
              <a:t>Строительство – 181</a:t>
            </a:r>
          </a:p>
          <a:p>
            <a:r>
              <a:rPr lang="ru-RU" sz="1200" dirty="0"/>
              <a:t>Транспорт – 418</a:t>
            </a:r>
          </a:p>
          <a:p>
            <a:r>
              <a:rPr lang="ru-RU" sz="1200" dirty="0"/>
              <a:t>ЖКХ – 497</a:t>
            </a:r>
          </a:p>
          <a:p>
            <a:r>
              <a:rPr lang="ru-RU" sz="1200" dirty="0"/>
              <a:t>ПРОЧЕЕ – 390</a:t>
            </a:r>
          </a:p>
          <a:p>
            <a:endParaRPr lang="ru-RU" dirty="0"/>
          </a:p>
        </p:txBody>
      </p:sp>
      <p:sp>
        <p:nvSpPr>
          <p:cNvPr id="4" name="Прямоугольник 31">
            <a:extLst>
              <a:ext uri="{FF2B5EF4-FFF2-40B4-BE49-F238E27FC236}">
                <a16:creationId xmlns="" xmlns:a16="http://schemas.microsoft.com/office/drawing/2014/main" id="{F3998F78-5FB1-D64F-99E5-21D97E786B86}"/>
              </a:ext>
            </a:extLst>
          </p:cNvPr>
          <p:cNvSpPr/>
          <p:nvPr/>
        </p:nvSpPr>
        <p:spPr>
          <a:xfrm>
            <a:off x="2651383" y="6387660"/>
            <a:ext cx="41693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bg1">
                    <a:lumMod val="50000"/>
                  </a:schemeClr>
                </a:solidFill>
              </a:rPr>
              <a:t>Штриховкой отмечена доля производств представленных в базе </a:t>
            </a:r>
            <a:r>
              <a:rPr lang="ru-RU" sz="1200" i="1" dirty="0" smtClean="0">
                <a:solidFill>
                  <a:schemeClr val="bg1">
                    <a:lumMod val="50000"/>
                  </a:schemeClr>
                </a:solidFill>
              </a:rPr>
              <a:t>Портала экологического раскрытия </a:t>
            </a:r>
            <a:r>
              <a:rPr lang="en-US" sz="1200" i="1" dirty="0" smtClean="0">
                <a:solidFill>
                  <a:schemeClr val="bg1">
                    <a:lumMod val="50000"/>
                  </a:schemeClr>
                </a:solidFill>
              </a:rPr>
              <a:t>open-era.ru</a:t>
            </a:r>
            <a:r>
              <a:rPr lang="ru-RU" sz="1200" i="1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endParaRPr lang="ru-RU" sz="1200" i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30">
            <a:extLst>
              <a:ext uri="{FF2B5EF4-FFF2-40B4-BE49-F238E27FC236}">
                <a16:creationId xmlns="" xmlns:a16="http://schemas.microsoft.com/office/drawing/2014/main" id="{3E493BA7-F81B-9440-967C-FA2C8135CD3F}"/>
              </a:ext>
            </a:extLst>
          </p:cNvPr>
          <p:cNvSpPr/>
          <p:nvPr/>
        </p:nvSpPr>
        <p:spPr>
          <a:xfrm>
            <a:off x="7550176" y="982823"/>
            <a:ext cx="4243494" cy="107721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err="1"/>
              <a:t>Энерго</a:t>
            </a:r>
            <a:r>
              <a:rPr lang="ru-RU" sz="1600" b="1" dirty="0"/>
              <a:t>-ресурсная эффективность</a:t>
            </a:r>
            <a:r>
              <a:rPr lang="ru-RU" sz="1600" dirty="0"/>
              <a:t> – количество полезной продукции, произведенной на единицу затрат энергии и ресурсов (КПД производства). </a:t>
            </a:r>
          </a:p>
        </p:txBody>
      </p:sp>
      <p:sp>
        <p:nvSpPr>
          <p:cNvPr id="13" name="Прямоугольник 31">
            <a:extLst>
              <a:ext uri="{FF2B5EF4-FFF2-40B4-BE49-F238E27FC236}">
                <a16:creationId xmlns="" xmlns:a16="http://schemas.microsoft.com/office/drawing/2014/main" id="{F305A925-8017-EB4B-8207-E342CA815828}"/>
              </a:ext>
            </a:extLst>
          </p:cNvPr>
          <p:cNvSpPr/>
          <p:nvPr/>
        </p:nvSpPr>
        <p:spPr>
          <a:xfrm>
            <a:off x="7550176" y="2151896"/>
            <a:ext cx="4243494" cy="107721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Технологическая эффективность</a:t>
            </a:r>
            <a:r>
              <a:rPr lang="ru-RU" sz="1600" dirty="0"/>
              <a:t> – величина, обратная коэффициенту вредного действия, который определяется по совокупности экологических воздействий на 1 Дж работы.</a:t>
            </a:r>
          </a:p>
        </p:txBody>
      </p:sp>
      <p:sp>
        <p:nvSpPr>
          <p:cNvPr id="14" name="Прямоугольник 32">
            <a:extLst>
              <a:ext uri="{FF2B5EF4-FFF2-40B4-BE49-F238E27FC236}">
                <a16:creationId xmlns="" xmlns:a16="http://schemas.microsoft.com/office/drawing/2014/main" id="{B513AA85-B034-AB41-979E-27F32B5FAA7E}"/>
              </a:ext>
            </a:extLst>
          </p:cNvPr>
          <p:cNvSpPr/>
          <p:nvPr/>
        </p:nvSpPr>
        <p:spPr>
          <a:xfrm>
            <a:off x="7550176" y="3377274"/>
            <a:ext cx="4243494" cy="83099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 err="1"/>
              <a:t>Экосистемная</a:t>
            </a:r>
            <a:r>
              <a:rPr lang="ru-RU" sz="1600" b="1" dirty="0"/>
              <a:t> эффективность – </a:t>
            </a:r>
            <a:r>
              <a:rPr lang="ru-RU" sz="1600" dirty="0"/>
              <a:t>Способность природного щита в радиусе воздействия предприятий ассимилировать их загрязнения </a:t>
            </a:r>
          </a:p>
        </p:txBody>
      </p:sp>
      <p:sp>
        <p:nvSpPr>
          <p:cNvPr id="15" name="Прямоугольник 33">
            <a:extLst>
              <a:ext uri="{FF2B5EF4-FFF2-40B4-BE49-F238E27FC236}">
                <a16:creationId xmlns="" xmlns:a16="http://schemas.microsoft.com/office/drawing/2014/main" id="{CE7DA2A0-7EAA-0444-B6DE-0497722BE38A}"/>
              </a:ext>
            </a:extLst>
          </p:cNvPr>
          <p:cNvSpPr/>
          <p:nvPr/>
        </p:nvSpPr>
        <p:spPr>
          <a:xfrm>
            <a:off x="7550214" y="5299744"/>
            <a:ext cx="4243456" cy="83099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Прозрачность отчетности </a:t>
            </a:r>
            <a:r>
              <a:rPr lang="ru-RU" sz="1600" dirty="0"/>
              <a:t>– доля показателей, раскрытых в отчетности компании или иных доступных источниках</a:t>
            </a:r>
          </a:p>
        </p:txBody>
      </p:sp>
      <p:sp>
        <p:nvSpPr>
          <p:cNvPr id="16" name="Прямоугольник 34">
            <a:extLst>
              <a:ext uri="{FF2B5EF4-FFF2-40B4-BE49-F238E27FC236}">
                <a16:creationId xmlns="" xmlns:a16="http://schemas.microsoft.com/office/drawing/2014/main" id="{F217DB4C-ADF5-2A46-90A7-4FA9504C96CC}"/>
              </a:ext>
            </a:extLst>
          </p:cNvPr>
          <p:cNvSpPr/>
          <p:nvPr/>
        </p:nvSpPr>
        <p:spPr>
          <a:xfrm>
            <a:off x="7550213" y="4329051"/>
            <a:ext cx="4243457" cy="83099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100000">
                <a:schemeClr val="bg1"/>
              </a:gs>
            </a:gsLst>
            <a:path path="rect">
              <a:fillToRect l="100000" t="100000"/>
            </a:path>
            <a:tileRect r="-100000" b="-100000"/>
          </a:gra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sz="1600" b="1" dirty="0"/>
              <a:t>Динамика эффективности </a:t>
            </a:r>
            <a:r>
              <a:rPr lang="ru-RU" sz="1600" dirty="0"/>
              <a:t>– изменение эффективности (+/– % в год) за период после 2005 года.</a:t>
            </a:r>
          </a:p>
        </p:txBody>
      </p:sp>
      <p:sp>
        <p:nvSpPr>
          <p:cNvPr id="23" name="Прямоугольник 42">
            <a:extLst>
              <a:ext uri="{FF2B5EF4-FFF2-40B4-BE49-F238E27FC236}">
                <a16:creationId xmlns="" xmlns:a16="http://schemas.microsoft.com/office/drawing/2014/main" id="{6B9AC541-0A70-A241-90E8-0CB682B9EA7F}"/>
              </a:ext>
            </a:extLst>
          </p:cNvPr>
          <p:cNvSpPr/>
          <p:nvPr/>
        </p:nvSpPr>
        <p:spPr>
          <a:xfrm>
            <a:off x="7550139" y="613013"/>
            <a:ext cx="45703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Компании ранжированы по значению каждого критерия.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42">
            <a:extLst>
              <a:ext uri="{FF2B5EF4-FFF2-40B4-BE49-F238E27FC236}">
                <a16:creationId xmlns="" xmlns:a16="http://schemas.microsoft.com/office/drawing/2014/main" id="{1FECCF98-F352-1B41-98A8-E33681798028}"/>
              </a:ext>
            </a:extLst>
          </p:cNvPr>
          <p:cNvSpPr/>
          <p:nvPr/>
        </p:nvSpPr>
        <p:spPr>
          <a:xfrm>
            <a:off x="4217437" y="175430"/>
            <a:ext cx="78346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рейтинга: от анкеты до суммы мест по 5 критериям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63FADA75-C068-DA42-A4E3-FD83078606D8}"/>
              </a:ext>
            </a:extLst>
          </p:cNvPr>
          <p:cNvSpPr txBox="1"/>
          <p:nvPr/>
        </p:nvSpPr>
        <p:spPr>
          <a:xfrm>
            <a:off x="4816426" y="613013"/>
            <a:ext cx="273371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каждому из </a:t>
            </a:r>
            <a:r>
              <a:rPr lang="ru-RU" dirty="0"/>
              <a:t>~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6,5 тысяч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предприятий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предлагается раскрыть данные в формате стандартной анкеты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показателями потребления энергии и воздействий на среду. Многоступенчатая обработка данных делает массив данных пригодным для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рейтингования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компаний.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" y="531140"/>
            <a:ext cx="4816427" cy="30238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02053" y="610077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Итоговое место в рейтинге определено 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сумме мест в 5-ти ранговых списках.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573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1682" y="382963"/>
            <a:ext cx="10608905" cy="859911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100" b="1" dirty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Базовые принципы </a:t>
            </a:r>
            <a:r>
              <a:rPr lang="ru-RU" sz="3100" b="1" dirty="0" smtClean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рейтингов </a:t>
            </a:r>
            <a:r>
              <a:rPr lang="ru-RU" sz="3100" b="1" dirty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открытости в сфере экологической ответственности </a:t>
            </a:r>
            <a:r>
              <a:rPr lang="ru-RU" sz="3100" b="1" dirty="0" smtClean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компаний в трёх отраслевых группах </a:t>
            </a:r>
            <a:br>
              <a:rPr lang="ru-RU" sz="3100" b="1" dirty="0" smtClean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</a:br>
            <a:r>
              <a:rPr lang="ru-RU" sz="3100" b="1" dirty="0" smtClean="0">
                <a:solidFill>
                  <a:schemeClr val="accent5">
                    <a:lumMod val="75000"/>
                  </a:schemeClr>
                </a:solidFill>
                <a:latin typeface="Corbel" panose="020B0503020204020204" pitchFamily="34" charset="0"/>
              </a:rPr>
              <a:t>(НГК, ГМК, ЭГК)</a:t>
            </a:r>
            <a:r>
              <a:rPr lang="ru-RU" sz="27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antGardeCTT"/>
              </a:rPr>
              <a:t/>
            </a:r>
            <a:br>
              <a:rPr lang="ru-RU" sz="27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antGardeCTT"/>
              </a:rPr>
            </a:br>
            <a:r>
              <a:rPr lang="ru-RU" sz="4400" b="1" dirty="0"/>
              <a:t/>
            </a:r>
            <a:br>
              <a:rPr lang="ru-RU" sz="4400" b="1" dirty="0"/>
            </a:br>
            <a:endParaRPr lang="ru-RU" sz="44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vantGardeCT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5310" y="931396"/>
            <a:ext cx="1199669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ru-RU" sz="2400" b="1" dirty="0" smtClean="0">
              <a:solidFill>
                <a:srgbClr val="000000"/>
              </a:solidFill>
              <a:latin typeface="Corbel" panose="020B0503020204020204" pitchFamily="34" charset="0"/>
            </a:endParaRPr>
          </a:p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400" b="1" dirty="0" smtClean="0">
                <a:solidFill>
                  <a:srgbClr val="000000"/>
                </a:solidFill>
                <a:latin typeface="Corbel" panose="020B0503020204020204" pitchFamily="34" charset="0"/>
              </a:rPr>
              <a:t>Методология </a:t>
            </a:r>
            <a:r>
              <a:rPr lang="ru-RU" sz="2400" b="1" dirty="0">
                <a:solidFill>
                  <a:srgbClr val="000000"/>
                </a:solidFill>
                <a:latin typeface="Corbel" panose="020B0503020204020204" pitchFamily="34" charset="0"/>
              </a:rPr>
              <a:t>обсуждается со всеми </a:t>
            </a:r>
            <a:r>
              <a:rPr lang="ru-RU" sz="2400" b="1" dirty="0" smtClean="0">
                <a:solidFill>
                  <a:srgbClr val="000000"/>
                </a:solidFill>
                <a:latin typeface="Corbel" panose="020B0503020204020204" pitchFamily="34" charset="0"/>
              </a:rPr>
              <a:t>заинтересованными сторонами </a:t>
            </a:r>
            <a:r>
              <a:rPr lang="ru-RU" sz="2400" b="1" dirty="0">
                <a:solidFill>
                  <a:srgbClr val="000000"/>
                </a:solidFill>
                <a:latin typeface="Corbel" panose="020B0503020204020204" pitchFamily="34" charset="0"/>
              </a:rPr>
              <a:t>и ежегодно дорабатывается</a:t>
            </a:r>
            <a:r>
              <a:rPr lang="ru-RU" sz="2400" b="1" dirty="0" smtClean="0">
                <a:solidFill>
                  <a:srgbClr val="000000"/>
                </a:solidFill>
                <a:latin typeface="Corbel" panose="020B0503020204020204" pitchFamily="34" charset="0"/>
              </a:rPr>
              <a:t>. </a:t>
            </a:r>
            <a:endParaRPr lang="ru-RU" sz="2000" i="1" dirty="0">
              <a:solidFill>
                <a:srgbClr val="000000"/>
              </a:solidFill>
              <a:latin typeface="Corbel" panose="020B0503020204020204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000000"/>
              </a:solidFill>
              <a:latin typeface="Corbel" panose="020B0503020204020204" pitchFamily="34" charset="0"/>
            </a:endParaRPr>
          </a:p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0000"/>
                </a:solidFill>
                <a:latin typeface="Corbel" panose="020B0503020204020204" pitchFamily="34" charset="0"/>
              </a:rPr>
              <a:t>Расчет проводится </a:t>
            </a:r>
            <a:r>
              <a:rPr lang="ru-RU" sz="2400" b="1" u="sng" dirty="0">
                <a:solidFill>
                  <a:srgbClr val="000000"/>
                </a:solidFill>
                <a:latin typeface="Corbel" panose="020B0503020204020204" pitchFamily="34" charset="0"/>
              </a:rPr>
              <a:t>независимым</a:t>
            </a:r>
            <a:r>
              <a:rPr lang="ru-RU" sz="2400" b="1" dirty="0">
                <a:solidFill>
                  <a:srgbClr val="000000"/>
                </a:solidFill>
                <a:latin typeface="Corbel" panose="020B0503020204020204" pitchFamily="34" charset="0"/>
              </a:rPr>
              <a:t> рейтинговым агентством по данным, размещенным в </a:t>
            </a:r>
            <a:r>
              <a:rPr lang="ru-RU" sz="2400" b="1" u="sng" dirty="0">
                <a:solidFill>
                  <a:srgbClr val="000000"/>
                </a:solidFill>
                <a:latin typeface="Corbel" panose="020B0503020204020204" pitchFamily="34" charset="0"/>
              </a:rPr>
              <a:t>публичном пространстве</a:t>
            </a:r>
            <a:r>
              <a:rPr lang="ru-RU" sz="2400" b="1" dirty="0">
                <a:solidFill>
                  <a:srgbClr val="000000"/>
                </a:solidFill>
                <a:latin typeface="Corbel" panose="020B0503020204020204" pitchFamily="34" charset="0"/>
              </a:rPr>
              <a:t>.</a:t>
            </a:r>
            <a:r>
              <a:rPr lang="ru-RU" sz="2400" b="1" i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Arial"/>
              </a:rPr>
              <a:t>Под публичным пространством понимаются годовая и социально-экологическая отчетность, доклады об охране окружающей среды (в </a:t>
            </a:r>
            <a:r>
              <a:rPr lang="ru-RU" sz="1400" dirty="0" err="1">
                <a:solidFill>
                  <a:srgbClr val="000000"/>
                </a:solidFill>
                <a:latin typeface="Arial"/>
              </a:rPr>
              <a:t>т.ч</a:t>
            </a:r>
            <a:r>
              <a:rPr lang="ru-RU" sz="1400" dirty="0">
                <a:solidFill>
                  <a:srgbClr val="000000"/>
                </a:solidFill>
                <a:latin typeface="Arial"/>
              </a:rPr>
              <a:t>. региональные), находящиеся в свободном доступе. А также размещение документов в сети Интернет на официальных сайтах компании (включая дочерние общества и подрядные организации), с обязательным включением ссылок на соответствующие страницы в меню (оглавлении) сайта, и интервью официальных представителей компаний для федеральных и региональных СМИ.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000000"/>
              </a:solidFill>
              <a:latin typeface="Corbel" panose="020B0503020204020204" pitchFamily="34" charset="0"/>
            </a:endParaRPr>
          </a:p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0000"/>
                </a:solidFill>
                <a:latin typeface="Corbel" panose="020B0503020204020204" pitchFamily="34" charset="0"/>
              </a:rPr>
              <a:t>После проведения предварительной оценки всем компаниям дается возможность раскрыть недостающую информацию.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000000"/>
              </a:solidFill>
              <a:latin typeface="Corbel" panose="020B0503020204020204" pitchFamily="34" charset="0"/>
            </a:endParaRPr>
          </a:p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sz="2400" b="1" dirty="0">
                <a:solidFill>
                  <a:srgbClr val="000000"/>
                </a:solidFill>
                <a:latin typeface="Corbel" panose="020B0503020204020204" pitchFamily="34" charset="0"/>
              </a:rPr>
              <a:t>Расчет рейтинга проводится ежегодно по крупнейшим компаниям отрасли</a:t>
            </a:r>
            <a:r>
              <a:rPr lang="en-US" sz="2400" b="1" dirty="0">
                <a:solidFill>
                  <a:srgbClr val="000000"/>
                </a:solidFill>
                <a:latin typeface="Corbel" panose="020B0503020204020204" pitchFamily="34" charset="0"/>
              </a:rPr>
              <a:t> (</a:t>
            </a:r>
            <a:r>
              <a:rPr lang="ru-RU" sz="2400" b="1" dirty="0">
                <a:solidFill>
                  <a:srgbClr val="000000"/>
                </a:solidFill>
                <a:latin typeface="Corbel" panose="020B0503020204020204" pitchFamily="34" charset="0"/>
              </a:rPr>
              <a:t>федеральный и региональный уровень</a:t>
            </a:r>
            <a:r>
              <a:rPr lang="en-US" sz="2400" b="1" dirty="0" smtClean="0">
                <a:solidFill>
                  <a:srgbClr val="000000"/>
                </a:solidFill>
                <a:latin typeface="Corbel" panose="020B0503020204020204" pitchFamily="34" charset="0"/>
              </a:rPr>
              <a:t>)</a:t>
            </a:r>
            <a:r>
              <a:rPr lang="ru-RU" sz="2400" b="1" dirty="0" smtClean="0">
                <a:solidFill>
                  <a:srgbClr val="000000"/>
                </a:solidFill>
                <a:latin typeface="Corbel" panose="020B0503020204020204" pitchFamily="34" charset="0"/>
              </a:rPr>
              <a:t>, </a:t>
            </a:r>
            <a:r>
              <a:rPr lang="ru-RU" sz="2400" b="1" dirty="0">
                <a:solidFill>
                  <a:srgbClr val="000000"/>
                </a:solidFill>
                <a:latin typeface="Corbel" panose="020B0503020204020204" pitchFamily="34" charset="0"/>
              </a:rPr>
              <a:t>всего </a:t>
            </a:r>
            <a:r>
              <a:rPr lang="en-US" sz="2400" b="1" dirty="0">
                <a:solidFill>
                  <a:srgbClr val="000000"/>
                </a:solidFill>
                <a:latin typeface="Corbel" panose="020B0503020204020204" pitchFamily="34" charset="0"/>
              </a:rPr>
              <a:t>18</a:t>
            </a:r>
            <a:r>
              <a:rPr lang="ru-RU" sz="2400" b="1" dirty="0">
                <a:solidFill>
                  <a:srgbClr val="000000"/>
                </a:solidFill>
                <a:latin typeface="Corbel" panose="020B0503020204020204" pitchFamily="34" charset="0"/>
              </a:rPr>
              <a:t> (НГК), 41 (ГМК), </a:t>
            </a:r>
            <a:r>
              <a:rPr lang="en-US" sz="2400" b="1" dirty="0">
                <a:solidFill>
                  <a:srgbClr val="000000"/>
                </a:solidFill>
                <a:latin typeface="Corbel" panose="020B0503020204020204" pitchFamily="34" charset="0"/>
              </a:rPr>
              <a:t>18</a:t>
            </a:r>
            <a:r>
              <a:rPr lang="ru-RU" sz="2400" b="1" dirty="0">
                <a:solidFill>
                  <a:srgbClr val="000000"/>
                </a:solidFill>
                <a:latin typeface="Corbel" panose="020B0503020204020204" pitchFamily="34" charset="0"/>
              </a:rPr>
              <a:t> (ЭГК) в 2020 г.</a:t>
            </a:r>
          </a:p>
          <a:p>
            <a:pPr lvl="1" defTabSz="457200" fontAlgn="base">
              <a:spcBef>
                <a:spcPct val="0"/>
              </a:spcBef>
              <a:spcAft>
                <a:spcPct val="0"/>
              </a:spcAft>
            </a:pPr>
            <a:endParaRPr lang="ru-RU" sz="2400" b="1" dirty="0">
              <a:solidFill>
                <a:srgbClr val="00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078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9576" y="90705"/>
            <a:ext cx="5668158" cy="922337"/>
          </a:xfrm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ru-RU" sz="3200" b="1" dirty="0"/>
              <a:t/>
            </a:r>
            <a:br>
              <a:rPr lang="ru-RU" sz="3200" b="1" dirty="0"/>
            </a:br>
            <a:r>
              <a:rPr lang="ru-RU" sz="3200" b="1" dirty="0"/>
              <a:t/>
            </a:r>
            <a:br>
              <a:rPr lang="ru-RU" sz="3200" b="1" dirty="0"/>
            </a:br>
            <a:endParaRPr lang="ru-RU" sz="32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vantGardeCT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83632" y="260649"/>
            <a:ext cx="56340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>
                <a:solidFill>
                  <a:srgbClr val="1DA3B5">
                    <a:lumMod val="75000"/>
                  </a:srgbClr>
                </a:solidFill>
                <a:latin typeface="Corbel" panose="020B0503020204020204" pitchFamily="34" charset="0"/>
              </a:rPr>
              <a:t>Критерии Рейтинга</a:t>
            </a:r>
            <a:endParaRPr lang="ru-RU" sz="3600" dirty="0">
              <a:solidFill>
                <a:srgbClr val="1DA3B5">
                  <a:lumMod val="75000"/>
                </a:srgbClr>
              </a:solidFill>
              <a:latin typeface="Corbel" panose="020B0503020204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9597" y="1075276"/>
            <a:ext cx="9321553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000000"/>
                </a:solidFill>
                <a:latin typeface="Corbel" panose="020B0503020204020204" pitchFamily="34" charset="0"/>
              </a:rPr>
              <a:t>В основе критериев:</a:t>
            </a:r>
            <a:r>
              <a:rPr lang="ru-RU" dirty="0">
                <a:solidFill>
                  <a:srgbClr val="404040"/>
                </a:solidFill>
                <a:latin typeface="Corbel" panose="020B0503020204020204" pitchFamily="34" charset="0"/>
              </a:rPr>
              <a:t> </a:t>
            </a:r>
          </a:p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04040"/>
                </a:solidFill>
                <a:latin typeface="Corbel" panose="020B0503020204020204" pitchFamily="34" charset="0"/>
              </a:rPr>
              <a:t>Совместные экологические требования НПО к горнодобывающему сектору </a:t>
            </a:r>
            <a:r>
              <a:rPr lang="en-US" dirty="0">
                <a:solidFill>
                  <a:srgbClr val="404040"/>
                </a:solidFill>
                <a:latin typeface="Corbel" panose="020B0503020204020204" pitchFamily="34" charset="0"/>
                <a:hlinkClick r:id="rId3"/>
              </a:rPr>
              <a:t>http://new.wwf.ru/upload/documents/osnovnepologeniy_red_7iuny.doc</a:t>
            </a:r>
            <a:r>
              <a:rPr lang="ru-RU" dirty="0">
                <a:solidFill>
                  <a:srgbClr val="404040"/>
                </a:solidFill>
                <a:latin typeface="Corbel" panose="020B0503020204020204" pitchFamily="34" charset="0"/>
              </a:rPr>
              <a:t> </a:t>
            </a:r>
            <a:r>
              <a:rPr lang="en-US" u="sng" dirty="0">
                <a:solidFill>
                  <a:srgbClr val="404040"/>
                </a:solidFill>
                <a:latin typeface="Corbel" panose="020B0503020204020204" pitchFamily="34" charset="0"/>
              </a:rPr>
              <a:t>, </a:t>
            </a:r>
            <a:endParaRPr lang="ru-RU" dirty="0">
              <a:solidFill>
                <a:srgbClr val="000000"/>
              </a:solidFill>
              <a:latin typeface="Corbel" panose="020B0503020204020204" pitchFamily="34" charset="0"/>
            </a:endParaRPr>
          </a:p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b="1" dirty="0" err="1">
                <a:solidFill>
                  <a:srgbClr val="000000"/>
                </a:solidFill>
                <a:latin typeface="Corbel" panose="020B0503020204020204" pitchFamily="34" charset="0"/>
              </a:rPr>
              <a:t>Секторальная</a:t>
            </a:r>
            <a:r>
              <a:rPr lang="en-US" b="1" dirty="0">
                <a:solidFill>
                  <a:srgbClr val="000000"/>
                </a:solidFill>
                <a:latin typeface="Corbel" panose="020B050302020402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rbel" panose="020B0503020204020204" pitchFamily="34" charset="0"/>
              </a:rPr>
              <a:t>стратегия</a:t>
            </a:r>
            <a:r>
              <a:rPr lang="en-US" b="1" dirty="0">
                <a:solidFill>
                  <a:srgbClr val="000000"/>
                </a:solidFill>
                <a:latin typeface="Corbel" panose="020B0503020204020204" pitchFamily="34" charset="0"/>
              </a:rPr>
              <a:t> ЕБРР </a:t>
            </a:r>
            <a:r>
              <a:rPr lang="en-US" u="sng" dirty="0">
                <a:solidFill>
                  <a:srgbClr val="404040"/>
                </a:solidFill>
                <a:latin typeface="Corbel" panose="020B0503020204020204" pitchFamily="34" charset="0"/>
                <a:hlinkClick r:id="rId4"/>
              </a:rPr>
              <a:t>http://www.ebrd.com/downloads/policies/sector/draft-mining-strategy.pdf</a:t>
            </a:r>
            <a:r>
              <a:rPr lang="en-US" dirty="0">
                <a:solidFill>
                  <a:srgbClr val="404040"/>
                </a:solidFill>
                <a:latin typeface="Corbel" panose="020B0503020204020204" pitchFamily="34" charset="0"/>
              </a:rPr>
              <a:t>; </a:t>
            </a:r>
            <a:endParaRPr lang="ru-RU" dirty="0">
              <a:solidFill>
                <a:srgbClr val="404040"/>
              </a:solidFill>
              <a:latin typeface="Corbel" panose="020B0503020204020204" pitchFamily="34" charset="0"/>
            </a:endParaRPr>
          </a:p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b="1" dirty="0" err="1">
                <a:solidFill>
                  <a:srgbClr val="000000"/>
                </a:solidFill>
                <a:latin typeface="Corbel" panose="020B0503020204020204" pitchFamily="34" charset="0"/>
              </a:rPr>
              <a:t>Руководство</a:t>
            </a:r>
            <a:r>
              <a:rPr lang="en-US" b="1" dirty="0">
                <a:solidFill>
                  <a:srgbClr val="000000"/>
                </a:solidFill>
                <a:latin typeface="Corbel" panose="020B050302020402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rbel" panose="020B0503020204020204" pitchFamily="34" charset="0"/>
              </a:rPr>
              <a:t>по</a:t>
            </a:r>
            <a:r>
              <a:rPr lang="en-US" b="1" dirty="0">
                <a:solidFill>
                  <a:srgbClr val="000000"/>
                </a:solidFill>
                <a:latin typeface="Corbel" panose="020B050302020402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rbel" panose="020B0503020204020204" pitchFamily="34" charset="0"/>
              </a:rPr>
              <a:t>отчетности</a:t>
            </a:r>
            <a:r>
              <a:rPr lang="en-US" b="1" dirty="0">
                <a:solidFill>
                  <a:srgbClr val="000000"/>
                </a:solidFill>
                <a:latin typeface="Corbel" panose="020B0503020204020204" pitchFamily="34" charset="0"/>
              </a:rPr>
              <a:t> в </a:t>
            </a:r>
            <a:r>
              <a:rPr lang="en-US" b="1" dirty="0" err="1">
                <a:solidFill>
                  <a:srgbClr val="000000"/>
                </a:solidFill>
                <a:latin typeface="Corbel" panose="020B0503020204020204" pitchFamily="34" charset="0"/>
              </a:rPr>
              <a:t>области</a:t>
            </a:r>
            <a:r>
              <a:rPr lang="en-US" b="1" dirty="0">
                <a:solidFill>
                  <a:srgbClr val="000000"/>
                </a:solidFill>
                <a:latin typeface="Corbel" panose="020B050302020402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rbel" panose="020B0503020204020204" pitchFamily="34" charset="0"/>
              </a:rPr>
              <a:t>устойчивого</a:t>
            </a:r>
            <a:r>
              <a:rPr lang="en-US" b="1" dirty="0">
                <a:solidFill>
                  <a:srgbClr val="000000"/>
                </a:solidFill>
                <a:latin typeface="Corbel" panose="020B0503020204020204" pitchFamily="34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rbel" panose="020B0503020204020204" pitchFamily="34" charset="0"/>
              </a:rPr>
              <a:t>развития</a:t>
            </a:r>
            <a:r>
              <a:rPr lang="en-US" b="1" dirty="0">
                <a:solidFill>
                  <a:srgbClr val="000000"/>
                </a:solidFill>
                <a:latin typeface="Corbel" panose="020B0503020204020204" pitchFamily="34" charset="0"/>
              </a:rPr>
              <a:t> GRI </a:t>
            </a:r>
            <a:r>
              <a:rPr lang="en-US" u="sng" dirty="0">
                <a:solidFill>
                  <a:srgbClr val="404040"/>
                </a:solidFill>
                <a:latin typeface="Corbel" panose="020B0503020204020204" pitchFamily="34" charset="0"/>
                <a:hlinkClick r:id="rId5"/>
              </a:rPr>
              <a:t>https://www.globalreporting.org/resourcelibrary/GRI-G4-Mining-and-Metals-Sector-Disclosures.pdf</a:t>
            </a:r>
            <a:r>
              <a:rPr lang="en-US" dirty="0">
                <a:solidFill>
                  <a:srgbClr val="404040"/>
                </a:solidFill>
                <a:latin typeface="Corbel" panose="020B0503020204020204" pitchFamily="34" charset="0"/>
              </a:rPr>
              <a:t>;</a:t>
            </a:r>
            <a:endParaRPr lang="ru-RU" dirty="0">
              <a:solidFill>
                <a:srgbClr val="404040"/>
              </a:solidFill>
              <a:latin typeface="Corbel" panose="020B0503020204020204" pitchFamily="34" charset="0"/>
            </a:endParaRPr>
          </a:p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dirty="0">
                <a:solidFill>
                  <a:srgbClr val="404040"/>
                </a:solidFill>
                <a:latin typeface="Corbel" panose="020B0503020204020204" pitchFamily="34" charset="0"/>
              </a:rPr>
              <a:t> </a:t>
            </a:r>
            <a:r>
              <a:rPr lang="en-US" b="1" dirty="0" err="1">
                <a:solidFill>
                  <a:srgbClr val="404040"/>
                </a:solidFill>
                <a:latin typeface="Corbel" panose="020B0503020204020204" pitchFamily="34" charset="0"/>
              </a:rPr>
              <a:t>Стандарт</a:t>
            </a:r>
            <a:r>
              <a:rPr lang="en-US" b="1" dirty="0">
                <a:solidFill>
                  <a:srgbClr val="404040"/>
                </a:solidFill>
                <a:latin typeface="Corbel" panose="020B0503020204020204" pitchFamily="34" charset="0"/>
              </a:rPr>
              <a:t> </a:t>
            </a:r>
            <a:r>
              <a:rPr lang="en-US" b="1" dirty="0" err="1">
                <a:solidFill>
                  <a:srgbClr val="404040"/>
                </a:solidFill>
                <a:latin typeface="Corbel" panose="020B0503020204020204" pitchFamily="34" charset="0"/>
              </a:rPr>
              <a:t>ответственного</a:t>
            </a:r>
            <a:r>
              <a:rPr lang="en-US" b="1" dirty="0">
                <a:solidFill>
                  <a:srgbClr val="404040"/>
                </a:solidFill>
                <a:latin typeface="Corbel" panose="020B0503020204020204" pitchFamily="34" charset="0"/>
              </a:rPr>
              <a:t> </a:t>
            </a:r>
            <a:r>
              <a:rPr lang="en-US" b="1" dirty="0" err="1">
                <a:solidFill>
                  <a:srgbClr val="404040"/>
                </a:solidFill>
                <a:latin typeface="Corbel" panose="020B0503020204020204" pitchFamily="34" charset="0"/>
              </a:rPr>
              <a:t>ведения</a:t>
            </a:r>
            <a:r>
              <a:rPr lang="en-US" b="1" dirty="0">
                <a:solidFill>
                  <a:srgbClr val="404040"/>
                </a:solidFill>
                <a:latin typeface="Corbel" panose="020B0503020204020204" pitchFamily="34" charset="0"/>
              </a:rPr>
              <a:t> </a:t>
            </a:r>
            <a:r>
              <a:rPr lang="en-US" b="1" dirty="0" err="1">
                <a:solidFill>
                  <a:srgbClr val="404040"/>
                </a:solidFill>
                <a:latin typeface="Corbel" panose="020B0503020204020204" pitchFamily="34" charset="0"/>
              </a:rPr>
              <a:t>горных</a:t>
            </a:r>
            <a:r>
              <a:rPr lang="en-US" b="1" dirty="0">
                <a:solidFill>
                  <a:srgbClr val="404040"/>
                </a:solidFill>
                <a:latin typeface="Corbel" panose="020B0503020204020204" pitchFamily="34" charset="0"/>
              </a:rPr>
              <a:t> </a:t>
            </a:r>
            <a:r>
              <a:rPr lang="en-US" b="1" dirty="0" err="1">
                <a:solidFill>
                  <a:srgbClr val="404040"/>
                </a:solidFill>
                <a:latin typeface="Corbel" panose="020B0503020204020204" pitchFamily="34" charset="0"/>
              </a:rPr>
              <a:t>работ</a:t>
            </a:r>
            <a:r>
              <a:rPr lang="en-US" b="1" dirty="0">
                <a:solidFill>
                  <a:srgbClr val="404040"/>
                </a:solidFill>
                <a:latin typeface="Corbel" panose="020B0503020204020204" pitchFamily="34" charset="0"/>
              </a:rPr>
              <a:t> IRMA </a:t>
            </a:r>
            <a:r>
              <a:rPr lang="ru-RU" b="1" dirty="0" smtClean="0">
                <a:solidFill>
                  <a:srgbClr val="404040"/>
                </a:solidFill>
                <a:latin typeface="Corbel" panose="020B050302020402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Corbel" panose="020B0503020204020204" pitchFamily="34" charset="0"/>
              </a:rPr>
              <a:t>и </a:t>
            </a:r>
            <a:r>
              <a:rPr lang="en-US" dirty="0" err="1">
                <a:solidFill>
                  <a:srgbClr val="000000"/>
                </a:solidFill>
                <a:latin typeface="Corbel" panose="020B0503020204020204" pitchFamily="34" charset="0"/>
              </a:rPr>
              <a:t>другие</a:t>
            </a:r>
            <a:r>
              <a:rPr lang="en-US" dirty="0">
                <a:solidFill>
                  <a:srgbClr val="000000"/>
                </a:solidFill>
                <a:latin typeface="Corbel" panose="020B0503020204020204" pitchFamily="34" charset="0"/>
              </a:rPr>
              <a:t>.</a:t>
            </a:r>
            <a:endParaRPr lang="ru-RU" b="1" dirty="0">
              <a:solidFill>
                <a:srgbClr val="000000"/>
              </a:solidFill>
              <a:latin typeface="Corbel" panose="020B0503020204020204" pitchFamily="34" charset="0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ru-RU" sz="2400" u="sng" dirty="0">
              <a:solidFill>
                <a:srgbClr val="404040"/>
              </a:solidFill>
              <a:latin typeface="Corbel" panose="020B0503020204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55" y="184306"/>
            <a:ext cx="1648377" cy="2368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s://imgv2-2-f.scribdassets.com/img/document/344162317/original/863b98742d/150334810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759" y="1449316"/>
            <a:ext cx="1572984" cy="2206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221" y="3708354"/>
            <a:ext cx="6521299" cy="31686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7129" y="3708354"/>
            <a:ext cx="2421630" cy="3039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572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 txBox="1">
            <a:spLocks/>
          </p:cNvSpPr>
          <p:nvPr/>
        </p:nvSpPr>
        <p:spPr bwMode="auto">
          <a:xfrm>
            <a:off x="1851026" y="6530976"/>
            <a:ext cx="2162175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ru-RU" sz="1000" dirty="0">
              <a:solidFill>
                <a:srgbClr val="404040"/>
              </a:solidFill>
            </a:endParaRPr>
          </a:p>
        </p:txBody>
      </p:sp>
      <p:sp>
        <p:nvSpPr>
          <p:cNvPr id="18436" name="Title 1"/>
          <p:cNvSpPr txBox="1">
            <a:spLocks/>
          </p:cNvSpPr>
          <p:nvPr/>
        </p:nvSpPr>
        <p:spPr bwMode="auto">
          <a:xfrm>
            <a:off x="2421509" y="260649"/>
            <a:ext cx="7900266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600" b="1" dirty="0">
                <a:solidFill>
                  <a:srgbClr val="008080"/>
                </a:solidFill>
                <a:latin typeface="Corbel" panose="020B0503020204020204" pitchFamily="34" charset="0"/>
              </a:rPr>
              <a:t>Информационная открытость ГМК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193775" y="1052737"/>
            <a:ext cx="8128000" cy="1587"/>
          </a:xfrm>
          <a:prstGeom prst="line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4EF1CA47-1AC9-4194-B242-2993DD2075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192113"/>
              </p:ext>
            </p:extLst>
          </p:nvPr>
        </p:nvGraphicFramePr>
        <p:xfrm>
          <a:off x="466534" y="1099289"/>
          <a:ext cx="10870250" cy="325374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5534">
                  <a:extLst>
                    <a:ext uri="{9D8B030D-6E8A-4147-A177-3AD203B41FA5}">
                      <a16:colId xmlns="" xmlns:a16="http://schemas.microsoft.com/office/drawing/2014/main" val="3539926374"/>
                    </a:ext>
                  </a:extLst>
                </a:gridCol>
                <a:gridCol w="2040811">
                  <a:extLst>
                    <a:ext uri="{9D8B030D-6E8A-4147-A177-3AD203B41FA5}">
                      <a16:colId xmlns="" xmlns:a16="http://schemas.microsoft.com/office/drawing/2014/main" val="1433743592"/>
                    </a:ext>
                  </a:extLst>
                </a:gridCol>
                <a:gridCol w="1904501">
                  <a:extLst>
                    <a:ext uri="{9D8B030D-6E8A-4147-A177-3AD203B41FA5}">
                      <a16:colId xmlns="" xmlns:a16="http://schemas.microsoft.com/office/drawing/2014/main" val="3639732410"/>
                    </a:ext>
                  </a:extLst>
                </a:gridCol>
                <a:gridCol w="1899702">
                  <a:extLst>
                    <a:ext uri="{9D8B030D-6E8A-4147-A177-3AD203B41FA5}">
                      <a16:colId xmlns="" xmlns:a16="http://schemas.microsoft.com/office/drawing/2014/main" val="1479385945"/>
                    </a:ext>
                  </a:extLst>
                </a:gridCol>
                <a:gridCol w="1899702"/>
              </a:tblGrid>
              <a:tr h="37494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Рейтинг </a:t>
                      </a:r>
                      <a:r>
                        <a:rPr lang="ru-RU" sz="2000" dirty="0" smtClean="0">
                          <a:effectLst/>
                        </a:rPr>
                        <a:t>201</a:t>
                      </a:r>
                      <a:r>
                        <a:rPr lang="en-US" sz="2000" dirty="0" smtClean="0">
                          <a:effectLst/>
                        </a:rPr>
                        <a:t>7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Рейтинг </a:t>
                      </a:r>
                      <a:r>
                        <a:rPr lang="ru-RU" sz="2000" dirty="0" smtClean="0">
                          <a:effectLst/>
                        </a:rPr>
                        <a:t>201</a:t>
                      </a:r>
                      <a:r>
                        <a:rPr lang="en-US" sz="2000" dirty="0" smtClean="0">
                          <a:effectLst/>
                        </a:rPr>
                        <a:t>8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</a:rPr>
                        <a:t>Рейтинг 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</a:rPr>
                        <a:t>201</a:t>
                      </a:r>
                      <a:r>
                        <a:rPr lang="en-US" sz="2000" dirty="0" smtClean="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effectLst/>
                        </a:rPr>
                        <a:t>Рейтинг 20</a:t>
                      </a:r>
                      <a:r>
                        <a:rPr lang="en-US" sz="2000" dirty="0" smtClean="0">
                          <a:effectLst/>
                        </a:rPr>
                        <a:t>20</a:t>
                      </a:r>
                      <a:endParaRPr lang="ru-RU" sz="20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941263720"/>
                  </a:ext>
                </a:extLst>
              </a:tr>
              <a:tr h="68874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Средний балл рейтинга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0,7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</a:rPr>
                        <a:t>0,82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ru-RU" sz="2000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0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20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,84</a:t>
                      </a:r>
                      <a:endParaRPr lang="ru-RU" sz="20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endParaRPr lang="ru-RU" sz="2000" kern="1200" dirty="0" smtClean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en-US" sz="20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2000" kern="12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,87</a:t>
                      </a:r>
                      <a:endParaRPr lang="ru-RU" sz="2000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071523722"/>
                  </a:ext>
                </a:extLst>
              </a:tr>
              <a:tr h="7300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Наличие информации* по Разделу 1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50%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</a:rPr>
                        <a:t>52%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</a:rPr>
                        <a:t>41%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 smtClean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</a:rPr>
                        <a:t>47%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080617293"/>
                  </a:ext>
                </a:extLst>
              </a:tr>
              <a:tr h="7300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Наличие информации* по Разделу 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46%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</a:rPr>
                        <a:t>53%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51%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</a:rPr>
                        <a:t>53%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566746920"/>
                  </a:ext>
                </a:extLst>
              </a:tr>
              <a:tr h="7300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Наличие информации* по Разделу 3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47%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effectLst/>
                        </a:rPr>
                        <a:t>48%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</a:rPr>
                        <a:t>51%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chemeClr val="bg1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solidFill>
                            <a:schemeClr val="bg1"/>
                          </a:solidFill>
                          <a:effectLst/>
                        </a:rPr>
                        <a:t>55%</a:t>
                      </a:r>
                      <a:endParaRPr lang="ru-RU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067015473"/>
                  </a:ext>
                </a:extLst>
              </a:tr>
            </a:tbl>
          </a:graphicData>
        </a:graphic>
      </p:graphicFrame>
      <p:sp>
        <p:nvSpPr>
          <p:cNvPr id="7" name="Rectangle 2">
            <a:extLst>
              <a:ext uri="{FF2B5EF4-FFF2-40B4-BE49-F238E27FC236}">
                <a16:creationId xmlns="" xmlns:a16="http://schemas.microsoft.com/office/drawing/2014/main" id="{52552911-DAFB-461A-AE14-A6E9EE354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5725" y="4501724"/>
            <a:ext cx="84441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40404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Общее количество критериев, по которым раскрыта информация, у всех компаний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solidFill>
                <a:srgbClr val="404040"/>
              </a:solidFill>
              <a:latin typeface="Arial" panose="020B0604020202020204" pitchFamily="34" charset="0"/>
            </a:endParaRP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42945" y="4821477"/>
            <a:ext cx="2118788" cy="6917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1000" b="1" dirty="0" smtClean="0"/>
              <a:t/>
            </a:r>
            <a:br>
              <a:rPr lang="ru-RU" sz="1000" b="1" dirty="0" smtClean="0"/>
            </a:br>
            <a:r>
              <a:rPr lang="ru-RU" altLang="ru-RU" sz="1000" b="1" dirty="0" smtClean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Критерий 3.5</a:t>
            </a:r>
          </a:p>
          <a:p>
            <a:pPr algn="ctr">
              <a:defRPr/>
            </a:pPr>
            <a:r>
              <a:rPr lang="ru-RU" sz="1000" b="1" dirty="0">
                <a:solidFill>
                  <a:srgbClr val="1DA3B5">
                    <a:lumMod val="75000"/>
                  </a:srgbClr>
                </a:solidFill>
                <a:latin typeface="Corbel" panose="020B0503020204020204" pitchFamily="34" charset="0"/>
              </a:rPr>
              <a:t>Информирование общественности на сайте компании об </a:t>
            </a:r>
            <a:r>
              <a:rPr lang="ru-RU" sz="1000" b="1" dirty="0">
                <a:solidFill>
                  <a:srgbClr val="C00000"/>
                </a:solidFill>
                <a:latin typeface="Corbel" panose="020B0503020204020204" pitchFamily="34" charset="0"/>
              </a:rPr>
              <a:t>авариях и инцидентах</a:t>
            </a:r>
            <a:r>
              <a:rPr lang="ru-RU" sz="1000" b="1" dirty="0" smtClean="0"/>
              <a:t/>
            </a:r>
            <a:br>
              <a:rPr lang="ru-RU" sz="1000" b="1" dirty="0" smtClean="0"/>
            </a:br>
            <a:endParaRPr lang="ru-RU" sz="10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vantGardeCTT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887A8838-E6E2-47D0-8294-F06A37AD06D9}"/>
              </a:ext>
            </a:extLst>
          </p:cNvPr>
          <p:cNvSpPr txBox="1">
            <a:spLocks/>
          </p:cNvSpPr>
          <p:nvPr/>
        </p:nvSpPr>
        <p:spPr>
          <a:xfrm>
            <a:off x="242597" y="5913871"/>
            <a:ext cx="2098222" cy="69175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7CC8E5"/>
                </a:solidFill>
                <a:effectLst/>
                <a:uLnTx/>
                <a:uFillTx/>
                <a:latin typeface="Arial"/>
              </a:rPr>
              <a:t/>
            </a:r>
            <a:b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7CC8E5"/>
                </a:solidFill>
                <a:effectLst/>
                <a:uLnTx/>
                <a:uFillTx/>
                <a:latin typeface="Arial"/>
              </a:rPr>
            </a:b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1DA3B5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</a:rPr>
              <a:t>Критерий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DA3B5">
                    <a:lumMod val="75000"/>
                  </a:srgbClr>
                </a:solidFill>
                <a:effectLst/>
                <a:uLnTx/>
                <a:uFillTx/>
                <a:latin typeface="Corbel" panose="020B0503020204020204" pitchFamily="34" charset="0"/>
              </a:rPr>
              <a:t>3.6</a:t>
            </a:r>
          </a:p>
          <a:p>
            <a:pPr lvl="0" algn="ctr" fontAlgn="base">
              <a:spcAft>
                <a:spcPct val="0"/>
              </a:spcAft>
              <a:defRPr/>
            </a:pPr>
            <a:r>
              <a:rPr lang="ru-RU" sz="1200" b="1" dirty="0" smtClean="0">
                <a:solidFill>
                  <a:srgbClr val="1DA3B5">
                    <a:lumMod val="75000"/>
                  </a:srgbClr>
                </a:solidFill>
                <a:latin typeface="Corbel" panose="020B0503020204020204" pitchFamily="34" charset="0"/>
              </a:rPr>
              <a:t>Информирование </a:t>
            </a:r>
            <a:r>
              <a:rPr lang="ru-RU" sz="1200" b="1" dirty="0">
                <a:solidFill>
                  <a:srgbClr val="1DA3B5">
                    <a:lumMod val="75000"/>
                  </a:srgbClr>
                </a:solidFill>
                <a:latin typeface="Corbel" panose="020B0503020204020204" pitchFamily="34" charset="0"/>
              </a:rPr>
              <a:t>общественности на сайте компании о наличии </a:t>
            </a:r>
            <a:r>
              <a:rPr lang="ru-RU" sz="1200" b="1" dirty="0">
                <a:solidFill>
                  <a:srgbClr val="C00000"/>
                </a:solidFill>
                <a:latin typeface="Corbel" panose="020B0503020204020204" pitchFamily="34" charset="0"/>
              </a:rPr>
              <a:t>спорных экологических ситуаций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1DA3B5">
                  <a:lumMod val="75000"/>
                </a:srgbClr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vantGardeCT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0819" y="4961442"/>
            <a:ext cx="3514531" cy="1822508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6046237" y="4891073"/>
            <a:ext cx="3181739" cy="69175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5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altLang="ru-RU" sz="1200" b="1" dirty="0" smtClean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Критерий 1.5 </a:t>
            </a:r>
            <a:r>
              <a:rPr lang="ru-RU" altLang="ru-RU" sz="1200" dirty="0" smtClean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- </a:t>
            </a:r>
            <a: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  <a:t>Оценка программ по сохранению биоразнообразия в регионах присутствия компании</a:t>
            </a:r>
            <a:br>
              <a:rPr lang="ru-RU" sz="1200" b="1" dirty="0" smtClean="0">
                <a:solidFill>
                  <a:schemeClr val="accent6">
                    <a:lumMod val="75000"/>
                  </a:schemeClr>
                </a:solidFill>
                <a:latin typeface="Corbel" panose="020B0503020204020204" pitchFamily="34" charset="0"/>
              </a:rPr>
            </a:br>
            <a:endParaRPr lang="ru-RU" sz="1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anose="020B0503020204020204" pitchFamily="34" charset="0"/>
            </a:endParaRPr>
          </a:p>
        </p:txBody>
      </p:sp>
      <p:pic>
        <p:nvPicPr>
          <p:cNvPr id="6146" name="Picture 2" descr="БелаяЦапляСеверсталь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618" y="4824889"/>
            <a:ext cx="2763293" cy="206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42945" y="5431740"/>
            <a:ext cx="34056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/>
              <a:t>В 2020 году </a:t>
            </a:r>
            <a:r>
              <a:rPr lang="ru-RU" sz="1400" dirty="0" smtClean="0"/>
              <a:t>на </a:t>
            </a:r>
            <a:r>
              <a:rPr lang="ru-RU" sz="1400" dirty="0"/>
              <a:t>территории </a:t>
            </a:r>
            <a:r>
              <a:rPr lang="ru-RU" sz="1400" dirty="0" err="1" smtClean="0"/>
              <a:t>золо-шламонакопителей</a:t>
            </a:r>
            <a:r>
              <a:rPr lang="ru-RU" sz="1400" dirty="0" smtClean="0"/>
              <a:t> Череповецкого </a:t>
            </a:r>
            <a:r>
              <a:rPr lang="ru-RU" sz="1400" dirty="0" smtClean="0"/>
              <a:t>комбината </a:t>
            </a:r>
            <a:r>
              <a:rPr lang="ru-RU" sz="1400" dirty="0" smtClean="0"/>
              <a:t>обнаружены </a:t>
            </a:r>
            <a:r>
              <a:rPr lang="ru-RU" sz="1400" dirty="0"/>
              <a:t>четыре гнезда большой белой цапли. </a:t>
            </a:r>
            <a:endParaRPr lang="ru-RU" sz="1400" dirty="0" smtClean="0"/>
          </a:p>
          <a:p>
            <a:pPr algn="r"/>
            <a:r>
              <a:rPr lang="ru-RU" sz="1400" dirty="0" smtClean="0">
                <a:solidFill>
                  <a:srgbClr val="C00000"/>
                </a:solidFill>
              </a:rPr>
              <a:t>Это </a:t>
            </a:r>
            <a:r>
              <a:rPr lang="ru-RU" sz="1400" dirty="0">
                <a:solidFill>
                  <a:srgbClr val="C00000"/>
                </a:solidFill>
              </a:rPr>
              <a:t>первый </a:t>
            </a:r>
            <a:r>
              <a:rPr lang="ru-RU" sz="1400" dirty="0" smtClean="0">
                <a:solidFill>
                  <a:srgbClr val="C00000"/>
                </a:solidFill>
              </a:rPr>
              <a:t>случай </a:t>
            </a:r>
            <a:r>
              <a:rPr lang="ru-RU" sz="1400" dirty="0">
                <a:solidFill>
                  <a:srgbClr val="C00000"/>
                </a:solidFill>
              </a:rPr>
              <a:t>гнездования редкого вида в Вологодской области!</a:t>
            </a:r>
          </a:p>
        </p:txBody>
      </p:sp>
    </p:spTree>
    <p:extLst>
      <p:ext uri="{BB962C8B-B14F-4D97-AF65-F5344CB8AC3E}">
        <p14:creationId xmlns:p14="http://schemas.microsoft.com/office/powerpoint/2010/main" val="384340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F9E487A-8008-6D4C-9BE3-D5972E2DE81E}"/>
              </a:ext>
            </a:extLst>
          </p:cNvPr>
          <p:cNvSpPr/>
          <p:nvPr/>
        </p:nvSpPr>
        <p:spPr>
          <a:xfrm flipH="1">
            <a:off x="0" y="3137646"/>
            <a:ext cx="6876288" cy="41643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30A8AC1A-E23B-F14F-9035-C38015610DD6}"/>
              </a:ext>
            </a:extLst>
          </p:cNvPr>
          <p:cNvSpPr/>
          <p:nvPr/>
        </p:nvSpPr>
        <p:spPr>
          <a:xfrm>
            <a:off x="219456" y="307831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/>
              <a:t>Что измеряют рейтинги «ЭРА» и ВВФ</a:t>
            </a:r>
            <a:endParaRPr lang="ru-RU" dirty="0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D6B2E9EE-9BCF-F044-AD71-0EB306EF3444}"/>
              </a:ext>
            </a:extLst>
          </p:cNvPr>
          <p:cNvSpPr/>
          <p:nvPr/>
        </p:nvSpPr>
        <p:spPr>
          <a:xfrm>
            <a:off x="751304" y="3706494"/>
            <a:ext cx="51816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ru-RU" dirty="0" smtClean="0"/>
              <a:t>Количественно выраженную эколого- энергетическую эффективность производства… и прозрачность бизнеса для Общества;</a:t>
            </a:r>
            <a:endParaRPr lang="ru-RU" dirty="0"/>
          </a:p>
          <a:p>
            <a:pPr marL="342900" indent="-342900" algn="just">
              <a:buFont typeface="Arial" pitchFamily="34" charset="0"/>
              <a:buChar char="•"/>
            </a:pPr>
            <a:endParaRPr lang="ru-RU" dirty="0"/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dirty="0" smtClean="0"/>
              <a:t>Открытость и прозрачность бизнеса для Общества…  и его экологическую эффективность</a:t>
            </a:r>
            <a:endParaRPr lang="ru-RU" dirty="0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54238994-D532-6B43-BC65-BF6B6722C795}"/>
              </a:ext>
            </a:extLst>
          </p:cNvPr>
          <p:cNvSpPr/>
          <p:nvPr/>
        </p:nvSpPr>
        <p:spPr>
          <a:xfrm>
            <a:off x="0" y="88370"/>
            <a:ext cx="6096000" cy="29238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300" dirty="0"/>
              <a:t>В </a:t>
            </a:r>
            <a:r>
              <a:rPr lang="ru-RU" sz="2300" dirty="0" smtClean="0"/>
              <a:t>современном Обществе </a:t>
            </a:r>
            <a:r>
              <a:rPr lang="ru-RU" sz="2300" b="1" dirty="0"/>
              <a:t>рейтинги являются </a:t>
            </a:r>
            <a:r>
              <a:rPr lang="ru-RU" sz="2300" b="1" dirty="0" smtClean="0"/>
              <a:t>информационным продуктом</a:t>
            </a:r>
            <a:r>
              <a:rPr lang="ru-RU" sz="2300" dirty="0"/>
              <a:t>, основной функцией которого служит преобразование больших объемов информации в интегральные </a:t>
            </a:r>
            <a:r>
              <a:rPr lang="ru-RU" sz="2300" dirty="0" smtClean="0"/>
              <a:t>оценки представленные </a:t>
            </a:r>
            <a:r>
              <a:rPr lang="ru-RU" sz="2300" dirty="0"/>
              <a:t>в </a:t>
            </a:r>
            <a:r>
              <a:rPr lang="ru-RU" sz="2300" dirty="0" smtClean="0"/>
              <a:t>компактной и </a:t>
            </a:r>
            <a:r>
              <a:rPr lang="ru-RU" sz="2300" dirty="0"/>
              <a:t>сравнимой форме, </a:t>
            </a:r>
            <a:r>
              <a:rPr lang="ru-RU" sz="2300" dirty="0" smtClean="0"/>
              <a:t>которые могут использоваться разными субъектами для принятия решений. </a:t>
            </a:r>
            <a:endParaRPr lang="ru-RU" sz="2300" dirty="0"/>
          </a:p>
        </p:txBody>
      </p:sp>
      <p:sp>
        <p:nvSpPr>
          <p:cNvPr id="12" name="Rectangle 9">
            <a:extLst>
              <a:ext uri="{FF2B5EF4-FFF2-40B4-BE49-F238E27FC236}">
                <a16:creationId xmlns="" xmlns:a16="http://schemas.microsoft.com/office/drawing/2014/main" id="{FF9E487A-8008-6D4C-9BE3-D5972E2DE81E}"/>
              </a:ext>
            </a:extLst>
          </p:cNvPr>
          <p:cNvSpPr/>
          <p:nvPr/>
        </p:nvSpPr>
        <p:spPr>
          <a:xfrm flipH="1">
            <a:off x="6189306" y="4771530"/>
            <a:ext cx="6876288" cy="41643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Rectangle 8">
            <a:extLst>
              <a:ext uri="{FF2B5EF4-FFF2-40B4-BE49-F238E27FC236}">
                <a16:creationId xmlns="" xmlns:a16="http://schemas.microsoft.com/office/drawing/2014/main" id="{30A8AC1A-E23B-F14F-9035-C38015610DD6}"/>
              </a:ext>
            </a:extLst>
          </p:cNvPr>
          <p:cNvSpPr/>
          <p:nvPr/>
        </p:nvSpPr>
        <p:spPr>
          <a:xfrm>
            <a:off x="6408762" y="477153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/>
              <a:t>Что должны измерять </a:t>
            </a:r>
            <a:r>
              <a:rPr lang="en-US" sz="2400" b="1" dirty="0"/>
              <a:t>ESG</a:t>
            </a:r>
            <a:r>
              <a:rPr lang="ru-RU" sz="2400" b="1" dirty="0" smtClean="0"/>
              <a:t> рейтинги</a:t>
            </a:r>
            <a:endParaRPr lang="ru-RU" dirty="0"/>
          </a:p>
        </p:txBody>
      </p:sp>
      <p:sp>
        <p:nvSpPr>
          <p:cNvPr id="14" name="Rectangle 10">
            <a:extLst>
              <a:ext uri="{FF2B5EF4-FFF2-40B4-BE49-F238E27FC236}">
                <a16:creationId xmlns="" xmlns:a16="http://schemas.microsoft.com/office/drawing/2014/main" id="{D6B2E9EE-9BCF-F044-AD71-0EB306EF3444}"/>
              </a:ext>
            </a:extLst>
          </p:cNvPr>
          <p:cNvSpPr/>
          <p:nvPr/>
        </p:nvSpPr>
        <p:spPr>
          <a:xfrm>
            <a:off x="6865962" y="5353050"/>
            <a:ext cx="492171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/>
              <a:t>то, что можно реально измерить и количественно </a:t>
            </a:r>
            <a:r>
              <a:rPr lang="ru-RU" sz="2000" dirty="0" smtClean="0"/>
              <a:t>выразить</a:t>
            </a:r>
            <a:r>
              <a:rPr lang="ru-RU" sz="2000" dirty="0"/>
              <a:t>;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ru-RU" sz="2000" dirty="0"/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/>
              <a:t>то, что заявлено в названии рейтинга</a:t>
            </a:r>
            <a:endParaRPr lang="ru-RU" sz="2000" dirty="0"/>
          </a:p>
        </p:txBody>
      </p:sp>
      <p:sp>
        <p:nvSpPr>
          <p:cNvPr id="15" name="Rectangle 9">
            <a:extLst>
              <a:ext uri="{FF2B5EF4-FFF2-40B4-BE49-F238E27FC236}">
                <a16:creationId xmlns="" xmlns:a16="http://schemas.microsoft.com/office/drawing/2014/main" id="{FF9E487A-8008-6D4C-9BE3-D5972E2DE81E}"/>
              </a:ext>
            </a:extLst>
          </p:cNvPr>
          <p:cNvSpPr/>
          <p:nvPr/>
        </p:nvSpPr>
        <p:spPr>
          <a:xfrm flipH="1">
            <a:off x="6315456" y="1201796"/>
            <a:ext cx="6876288" cy="41643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Rectangle 8">
            <a:extLst>
              <a:ext uri="{FF2B5EF4-FFF2-40B4-BE49-F238E27FC236}">
                <a16:creationId xmlns="" xmlns:a16="http://schemas.microsoft.com/office/drawing/2014/main" id="{30A8AC1A-E23B-F14F-9035-C38015610DD6}"/>
              </a:ext>
            </a:extLst>
          </p:cNvPr>
          <p:cNvSpPr/>
          <p:nvPr/>
        </p:nvSpPr>
        <p:spPr>
          <a:xfrm>
            <a:off x="6534912" y="120179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/>
              <a:t>Как </a:t>
            </a:r>
            <a:r>
              <a:rPr lang="en-US" sz="2400" b="1" dirty="0"/>
              <a:t>ESG</a:t>
            </a:r>
            <a:r>
              <a:rPr lang="ru-RU" sz="2400" b="1" dirty="0" smtClean="0"/>
              <a:t> оценки влияют на стоимость</a:t>
            </a:r>
            <a:endParaRPr lang="ru-RU" dirty="0"/>
          </a:p>
        </p:txBody>
      </p:sp>
      <p:sp>
        <p:nvSpPr>
          <p:cNvPr id="17" name="Rectangle 10">
            <a:extLst>
              <a:ext uri="{FF2B5EF4-FFF2-40B4-BE49-F238E27FC236}">
                <a16:creationId xmlns="" xmlns:a16="http://schemas.microsoft.com/office/drawing/2014/main" id="{D6B2E9EE-9BCF-F044-AD71-0EB306EF3444}"/>
              </a:ext>
            </a:extLst>
          </p:cNvPr>
          <p:cNvSpPr/>
          <p:nvPr/>
        </p:nvSpPr>
        <p:spPr>
          <a:xfrm>
            <a:off x="6809294" y="1885307"/>
            <a:ext cx="492171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/>
              <a:t>через готовность самых разных субъектов рынка больше платить при высоких </a:t>
            </a:r>
            <a:r>
              <a:rPr lang="en-US" sz="2000" dirty="0" smtClean="0"/>
              <a:t>ESG </a:t>
            </a:r>
            <a:r>
              <a:rPr lang="ru-RU" sz="2000" dirty="0" smtClean="0"/>
              <a:t>оценках у партнера;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ru-RU" sz="2000" dirty="0"/>
          </a:p>
          <a:p>
            <a:pPr marL="342900" indent="-342900" algn="just">
              <a:buFont typeface="Arial" pitchFamily="34" charset="0"/>
              <a:buChar char="•"/>
            </a:pPr>
            <a:r>
              <a:rPr lang="ru-RU" sz="2000" dirty="0" smtClean="0"/>
              <a:t>через отказ от партнерства с бизнесом, имеющим низкие</a:t>
            </a:r>
            <a:r>
              <a:rPr lang="en-US" sz="2000" dirty="0"/>
              <a:t> ESG </a:t>
            </a:r>
            <a:r>
              <a:rPr lang="ru-RU" sz="2000" dirty="0" smtClean="0"/>
              <a:t>оценки или уклоняющихся от такой оценки (закрытые и непрозрачные)</a:t>
            </a:r>
            <a:endParaRPr lang="ru-RU" sz="2000" dirty="0"/>
          </a:p>
        </p:txBody>
      </p:sp>
      <p:pic>
        <p:nvPicPr>
          <p:cNvPr id="18" name="Picture 1">
            <a:extLst>
              <a:ext uri="{FF2B5EF4-FFF2-40B4-BE49-F238E27FC236}">
                <a16:creationId xmlns="" xmlns:a16="http://schemas.microsoft.com/office/drawing/2014/main" id="{8E98AC58-CA3D-8049-8629-510A93E0E2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627" y="4665622"/>
            <a:ext cx="619042" cy="920198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31" y="3661840"/>
            <a:ext cx="893269" cy="864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50BE5A96-A8C2-384F-8CB2-68054FE69AD0}"/>
              </a:ext>
            </a:extLst>
          </p:cNvPr>
          <p:cNvSpPr/>
          <p:nvPr/>
        </p:nvSpPr>
        <p:spPr>
          <a:xfrm>
            <a:off x="6018245" y="159679"/>
            <a:ext cx="6173755" cy="43617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000">
                <a:schemeClr val="accent6">
                  <a:lumMod val="0"/>
                  <a:lumOff val="100000"/>
                </a:schemeClr>
              </a:gs>
              <a:gs pos="100000">
                <a:srgbClr val="1F88B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C5FD6E19-8D7D-344A-8E32-688581B634ED}"/>
              </a:ext>
            </a:extLst>
          </p:cNvPr>
          <p:cNvSpPr/>
          <p:nvPr/>
        </p:nvSpPr>
        <p:spPr>
          <a:xfrm>
            <a:off x="5932904" y="173054"/>
            <a:ext cx="59169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rgbClr val="000000"/>
                </a:solidFill>
                <a:latin typeface="Corbel" panose="020B0503020204020204" pitchFamily="34" charset="0"/>
              </a:rPr>
              <a:t>Ответы на вопросы дискуссии</a:t>
            </a:r>
            <a:endParaRPr lang="ru-RU" sz="2400" b="1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97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10">
            <a:extLst>
              <a:ext uri="{FF2B5EF4-FFF2-40B4-BE49-F238E27FC236}">
                <a16:creationId xmlns="" xmlns:a16="http://schemas.microsoft.com/office/drawing/2014/main" id="{4E1D8C12-318D-1542-B4F6-7B23394C746D}"/>
              </a:ext>
            </a:extLst>
          </p:cNvPr>
          <p:cNvSpPr/>
          <p:nvPr/>
        </p:nvSpPr>
        <p:spPr>
          <a:xfrm>
            <a:off x="11103482" y="6422664"/>
            <a:ext cx="500062" cy="16927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solidFill>
                <a:srgbClr val="009CA6"/>
              </a:solidFill>
              <a:latin typeface="+mn-lt"/>
              <a:cs typeface="Arial Hebrew Light"/>
            </a:endParaRPr>
          </a:p>
        </p:txBody>
      </p:sp>
      <p:pic>
        <p:nvPicPr>
          <p:cNvPr id="6" name="Picture 15">
            <a:extLst>
              <a:ext uri="{FF2B5EF4-FFF2-40B4-BE49-F238E27FC236}">
                <a16:creationId xmlns="" xmlns:a16="http://schemas.microsoft.com/office/drawing/2014/main" id="{EE89A044-F47B-5143-B574-706274DB0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6042" y="59875"/>
            <a:ext cx="594360" cy="594360"/>
          </a:xfrm>
          <a:prstGeom prst="rect">
            <a:avLst/>
          </a:prstGeom>
        </p:spPr>
      </p:pic>
      <p:graphicFrame>
        <p:nvGraphicFramePr>
          <p:cNvPr id="8" name="Таблица 143">
            <a:extLst>
              <a:ext uri="{FF2B5EF4-FFF2-40B4-BE49-F238E27FC236}">
                <a16:creationId xmlns="" xmlns:a16="http://schemas.microsoft.com/office/drawing/2014/main" id="{E3390E4B-F3F2-E54E-9CB9-8FDBB75BE1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3194326"/>
              </p:ext>
            </p:extLst>
          </p:nvPr>
        </p:nvGraphicFramePr>
        <p:xfrm>
          <a:off x="2723703" y="12192"/>
          <a:ext cx="9097962" cy="68659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159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159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51653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165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51653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51653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Предмет</a:t>
                      </a: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/</a:t>
                      </a:r>
                      <a:endParaRPr lang="ru-RU" sz="1400" dirty="0">
                        <a:solidFill>
                          <a:schemeClr val="bg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bg1"/>
                          </a:solidFill>
                          <a:effectLst/>
                          <a:latin typeface="Times New Roman"/>
                          <a:ea typeface="Times New Roman"/>
                        </a:rPr>
                        <a:t>объект</a:t>
                      </a:r>
                    </a:p>
                  </a:txBody>
                  <a:tcPr marL="60103" marR="60103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</a:rPr>
                        <a:t>Экологическая (без)опасность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103" marR="60103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err="1">
                          <a:effectLst/>
                        </a:rPr>
                        <a:t>Энерго-ресурсо</a:t>
                      </a:r>
                      <a:r>
                        <a:rPr lang="ru-RU" sz="1100" dirty="0">
                          <a:effectLst/>
                        </a:rPr>
                        <a:t> потребление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103" marR="6010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Комплексная оценка, устойчивое развитие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103" marR="60103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</a:rPr>
                        <a:t>Социальная ответственность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103" marR="60103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effectLst/>
                        </a:rPr>
                        <a:t>Экономика, ресурсный потенциал</a:t>
                      </a:r>
                      <a:endParaRPr lang="ru-RU" sz="8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103" marR="60103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021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Количественная оценка компании-региона (размер, потенциал,..)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103" marR="6010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103" marR="6010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  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103" marR="6010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103" marR="6010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103" marR="6010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103" marR="60103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6021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Качественная оценка компании-региона (эффективность,…)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103" marR="6010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103" marR="6010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103" marR="6010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103" marR="6010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103" marR="6010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103" marR="60103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6021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Оценка управления развитием компании-региона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103" marR="6010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103" marR="6010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103" marR="6010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103" marR="6010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103" marR="6010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103" marR="60103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6021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Восприятие компании-региона обществом и/или СМИ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103" marR="60103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103" marR="6010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103" marR="6010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103" marR="6010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103" marR="60103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 </a:t>
                      </a:r>
                      <a:endParaRPr lang="ru-RU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0103" marR="60103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" name="Прямоугольник 5">
            <a:extLst>
              <a:ext uri="{FF2B5EF4-FFF2-40B4-BE49-F238E27FC236}">
                <a16:creationId xmlns="" xmlns:a16="http://schemas.microsoft.com/office/drawing/2014/main" id="{55A0103B-5EF9-CC45-8F11-F1E61729EB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00667" y="6386513"/>
            <a:ext cx="2959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1200">
                <a:hlinkClick r:id="rId3"/>
              </a:rPr>
              <a:t>Рейтинг социальной ответственности российских компаний </a:t>
            </a:r>
            <a:r>
              <a:rPr lang="ru-RU" sz="1200"/>
              <a:t>(ЦИК «Рейтинг»)</a:t>
            </a:r>
          </a:p>
        </p:txBody>
      </p:sp>
      <p:sp>
        <p:nvSpPr>
          <p:cNvPr id="10" name="Овал 145">
            <a:extLst>
              <a:ext uri="{FF2B5EF4-FFF2-40B4-BE49-F238E27FC236}">
                <a16:creationId xmlns="" xmlns:a16="http://schemas.microsoft.com/office/drawing/2014/main" id="{EBA106B9-45C8-F745-A48B-5E7186BA12B9}"/>
              </a:ext>
            </a:extLst>
          </p:cNvPr>
          <p:cNvSpPr/>
          <p:nvPr/>
        </p:nvSpPr>
        <p:spPr>
          <a:xfrm>
            <a:off x="4261992" y="6327775"/>
            <a:ext cx="1535112" cy="5302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TextBox 7">
            <a:extLst>
              <a:ext uri="{FF2B5EF4-FFF2-40B4-BE49-F238E27FC236}">
                <a16:creationId xmlns="" xmlns:a16="http://schemas.microsoft.com/office/drawing/2014/main" id="{5A67714E-BF5C-6F43-98A3-E2FEE2C67B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7154" y="4206875"/>
            <a:ext cx="20510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200">
                <a:hlinkClick r:id="rId4"/>
              </a:rPr>
              <a:t>Рейтинг корпоративной социальной ответствен-ности крупнейших компа-ний РФ </a:t>
            </a:r>
            <a:r>
              <a:rPr lang="ru-RU" sz="1200"/>
              <a:t>(ЭкоПромСистемы)</a:t>
            </a:r>
          </a:p>
        </p:txBody>
      </p:sp>
      <p:sp>
        <p:nvSpPr>
          <p:cNvPr id="12" name="Овал 147">
            <a:extLst>
              <a:ext uri="{FF2B5EF4-FFF2-40B4-BE49-F238E27FC236}">
                <a16:creationId xmlns="" xmlns:a16="http://schemas.microsoft.com/office/drawing/2014/main" id="{17D7D49C-1C9C-8F42-B0AE-CACCE6354EEC}"/>
              </a:ext>
            </a:extLst>
          </p:cNvPr>
          <p:cNvSpPr/>
          <p:nvPr/>
        </p:nvSpPr>
        <p:spPr>
          <a:xfrm>
            <a:off x="8737154" y="4264025"/>
            <a:ext cx="1651000" cy="8509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TextBox 9">
            <a:extLst>
              <a:ext uri="{FF2B5EF4-FFF2-40B4-BE49-F238E27FC236}">
                <a16:creationId xmlns="" xmlns:a16="http://schemas.microsoft.com/office/drawing/2014/main" id="{95F99D0E-29C3-1D4E-AE35-24783B427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5692" y="3173413"/>
            <a:ext cx="21621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200" i="1">
                <a:hlinkClick r:id="rId5"/>
              </a:rPr>
              <a:t>Рейтинги корпоративной                         социальной ответ-ственности</a:t>
            </a:r>
            <a:r>
              <a:rPr lang="ru-RU" sz="1200">
                <a:hlinkClick r:id="rId5"/>
              </a:rPr>
              <a:t> </a:t>
            </a:r>
            <a:r>
              <a:rPr lang="ru-RU" sz="1200"/>
              <a:t>(РА РЕПУТАЦИЯ) </a:t>
            </a:r>
          </a:p>
        </p:txBody>
      </p:sp>
      <p:sp>
        <p:nvSpPr>
          <p:cNvPr id="14" name="TextBox 11">
            <a:extLst>
              <a:ext uri="{FF2B5EF4-FFF2-40B4-BE49-F238E27FC236}">
                <a16:creationId xmlns="" xmlns:a16="http://schemas.microsoft.com/office/drawing/2014/main" id="{623ACFE1-BA78-6146-975C-9094A56CE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4954" y="5886450"/>
            <a:ext cx="5145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200">
                <a:hlinkClick r:id="rId6"/>
              </a:rPr>
              <a:t>Номинация «Лучший отчет по корпоративной социальной ответственности и устойчивому развитию» в конкурсе годовых отчетов </a:t>
            </a:r>
            <a:r>
              <a:rPr lang="ru-RU" sz="1200"/>
              <a:t>(Московская биржа)</a:t>
            </a:r>
          </a:p>
        </p:txBody>
      </p:sp>
      <p:sp>
        <p:nvSpPr>
          <p:cNvPr id="15" name="Овал 150">
            <a:extLst>
              <a:ext uri="{FF2B5EF4-FFF2-40B4-BE49-F238E27FC236}">
                <a16:creationId xmlns="" xmlns:a16="http://schemas.microsoft.com/office/drawing/2014/main" id="{C90E5607-F649-2246-9314-8F23637E6B60}"/>
              </a:ext>
            </a:extLst>
          </p:cNvPr>
          <p:cNvSpPr/>
          <p:nvPr/>
        </p:nvSpPr>
        <p:spPr>
          <a:xfrm>
            <a:off x="5404992" y="4941888"/>
            <a:ext cx="4848225" cy="9048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Блок-схема: сопоставление 151">
            <a:extLst>
              <a:ext uri="{FF2B5EF4-FFF2-40B4-BE49-F238E27FC236}">
                <a16:creationId xmlns="" xmlns:a16="http://schemas.microsoft.com/office/drawing/2014/main" id="{32866077-0678-4148-BE44-298FACBE116F}"/>
              </a:ext>
            </a:extLst>
          </p:cNvPr>
          <p:cNvSpPr/>
          <p:nvPr/>
        </p:nvSpPr>
        <p:spPr>
          <a:xfrm>
            <a:off x="9972229" y="2746375"/>
            <a:ext cx="1500188" cy="3325813"/>
          </a:xfrm>
          <a:prstGeom prst="flowChartCollat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TextBox 17">
            <a:extLst>
              <a:ext uri="{FF2B5EF4-FFF2-40B4-BE49-F238E27FC236}">
                <a16:creationId xmlns="" xmlns:a16="http://schemas.microsoft.com/office/drawing/2014/main" id="{834AA5FC-9D67-0045-9227-8AB6B646E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6842" y="2700338"/>
            <a:ext cx="1262062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>
                <a:hlinkClick r:id="rId7"/>
              </a:rPr>
              <a:t>Рейтинг эффективности губернаторов </a:t>
            </a:r>
            <a:endParaRPr lang="ru-RU" sz="1200"/>
          </a:p>
          <a:p>
            <a:pPr eaLnBrk="1" hangingPunct="1"/>
            <a:endParaRPr lang="ru-RU" sz="1200"/>
          </a:p>
          <a:p>
            <a:pPr eaLnBrk="1" hangingPunct="1"/>
            <a:endParaRPr lang="ru-RU" sz="1200"/>
          </a:p>
          <a:p>
            <a:pPr eaLnBrk="1" hangingPunct="1"/>
            <a:endParaRPr lang="ru-RU" sz="1200"/>
          </a:p>
          <a:p>
            <a:pPr eaLnBrk="1" hangingPunct="1"/>
            <a:endParaRPr lang="ru-RU" sz="1200"/>
          </a:p>
          <a:p>
            <a:pPr eaLnBrk="1" hangingPunct="1"/>
            <a:endParaRPr lang="ru-RU" sz="1200"/>
          </a:p>
          <a:p>
            <a:pPr eaLnBrk="1" hangingPunct="1"/>
            <a:endParaRPr lang="ru-RU" sz="1200"/>
          </a:p>
          <a:p>
            <a:pPr eaLnBrk="1" hangingPunct="1"/>
            <a:endParaRPr lang="ru-RU" sz="1200"/>
          </a:p>
          <a:p>
            <a:pPr eaLnBrk="1" hangingPunct="1"/>
            <a:endParaRPr lang="ru-RU" sz="1200"/>
          </a:p>
          <a:p>
            <a:pPr eaLnBrk="1" hangingPunct="1"/>
            <a:endParaRPr lang="ru-RU" sz="1200"/>
          </a:p>
          <a:p>
            <a:pPr eaLnBrk="1" hangingPunct="1"/>
            <a:endParaRPr lang="ru-RU" sz="1200"/>
          </a:p>
          <a:p>
            <a:pPr eaLnBrk="1" hangingPunct="1"/>
            <a:endParaRPr lang="ru-RU" sz="1200"/>
          </a:p>
          <a:p>
            <a:pPr eaLnBrk="1" hangingPunct="1"/>
            <a:endParaRPr lang="ru-RU" sz="1200"/>
          </a:p>
          <a:p>
            <a:pPr algn="ctr" eaLnBrk="1" hangingPunct="1"/>
            <a:r>
              <a:rPr lang="ru-RU" sz="1200"/>
              <a:t>(Фонд развития гражданского общества)</a:t>
            </a:r>
          </a:p>
        </p:txBody>
      </p:sp>
      <p:sp>
        <p:nvSpPr>
          <p:cNvPr id="18" name="TextBox 22">
            <a:extLst>
              <a:ext uri="{FF2B5EF4-FFF2-40B4-BE49-F238E27FC236}">
                <a16:creationId xmlns="" xmlns:a16="http://schemas.microsoft.com/office/drawing/2014/main" id="{6E4C9D72-C75A-9749-B4F7-3850CB4B4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2579" y="1058863"/>
            <a:ext cx="1619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ru-RU" sz="1200">
                <a:hlinkClick r:id="rId8"/>
              </a:rPr>
              <a:t>Природно-ресурсный потенциал в рейтинге инвестиционной привлекательности регионов России </a:t>
            </a:r>
            <a:r>
              <a:rPr lang="ru-RU" sz="1200"/>
              <a:t>(Эксперт РА) </a:t>
            </a:r>
          </a:p>
        </p:txBody>
      </p:sp>
      <p:sp>
        <p:nvSpPr>
          <p:cNvPr id="19" name="Овал 154">
            <a:extLst>
              <a:ext uri="{FF2B5EF4-FFF2-40B4-BE49-F238E27FC236}">
                <a16:creationId xmlns="" xmlns:a16="http://schemas.microsoft.com/office/drawing/2014/main" id="{82C17A38-3138-DE42-A1FB-6E6BC3A777A2}"/>
              </a:ext>
            </a:extLst>
          </p:cNvPr>
          <p:cNvSpPr/>
          <p:nvPr/>
        </p:nvSpPr>
        <p:spPr>
          <a:xfrm>
            <a:off x="10388154" y="1050925"/>
            <a:ext cx="1357313" cy="9953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Овал 155">
            <a:extLst>
              <a:ext uri="{FF2B5EF4-FFF2-40B4-BE49-F238E27FC236}">
                <a16:creationId xmlns="" xmlns:a16="http://schemas.microsoft.com/office/drawing/2014/main" id="{EF576F00-AD40-DC4C-A4B3-A7BCAC1DC47F}"/>
              </a:ext>
            </a:extLst>
          </p:cNvPr>
          <p:cNvSpPr/>
          <p:nvPr/>
        </p:nvSpPr>
        <p:spPr>
          <a:xfrm>
            <a:off x="8794304" y="1844675"/>
            <a:ext cx="1438275" cy="20335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TextBox 25">
            <a:extLst>
              <a:ext uri="{FF2B5EF4-FFF2-40B4-BE49-F238E27FC236}">
                <a16:creationId xmlns="" xmlns:a16="http://schemas.microsoft.com/office/drawing/2014/main" id="{B8AB3355-B9C5-7341-BA52-289869177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9229" y="2351088"/>
            <a:ext cx="14763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200">
                <a:hlinkClick r:id="rId9"/>
              </a:rPr>
              <a:t>Рейтинги привлекательности работодателей </a:t>
            </a:r>
            <a:r>
              <a:rPr lang="ru-RU" sz="1200"/>
              <a:t>(Эксперт РА, НРА) </a:t>
            </a:r>
          </a:p>
        </p:txBody>
      </p:sp>
      <p:sp>
        <p:nvSpPr>
          <p:cNvPr id="22" name="TextBox 26">
            <a:extLst>
              <a:ext uri="{FF2B5EF4-FFF2-40B4-BE49-F238E27FC236}">
                <a16:creationId xmlns="" xmlns:a16="http://schemas.microsoft.com/office/drawing/2014/main" id="{B28D16F2-B5D9-FD48-B4D8-2528592236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3667" y="769938"/>
            <a:ext cx="16144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200" dirty="0">
                <a:hlinkClick r:id="rId10"/>
              </a:rPr>
              <a:t>Учет организаций в качестве крупнейших налогоплательщиков </a:t>
            </a:r>
            <a:r>
              <a:rPr lang="ru-RU" sz="1200" dirty="0"/>
              <a:t>(ФНС России) </a:t>
            </a:r>
          </a:p>
        </p:txBody>
      </p:sp>
      <p:sp>
        <p:nvSpPr>
          <p:cNvPr id="23" name="TextBox 30">
            <a:extLst>
              <a:ext uri="{FF2B5EF4-FFF2-40B4-BE49-F238E27FC236}">
                <a16:creationId xmlns="" xmlns:a16="http://schemas.microsoft.com/office/drawing/2014/main" id="{093B13B3-6B93-8A43-9271-6E430A4E9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2604" y="5162550"/>
            <a:ext cx="3079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hlinkClick r:id="rId11"/>
              </a:rPr>
              <a:t>Индексы    корпоративной     социальной    ответственности    и     отчетности</a:t>
            </a:r>
            <a:r>
              <a:rPr lang="ru-RU" sz="1200" b="1"/>
              <a:t>  </a:t>
            </a:r>
            <a:r>
              <a:rPr lang="ru-RU" sz="1200"/>
              <a:t>(РСПП)</a:t>
            </a:r>
          </a:p>
        </p:txBody>
      </p:sp>
      <p:sp>
        <p:nvSpPr>
          <p:cNvPr id="24" name="Овал 159">
            <a:extLst>
              <a:ext uri="{FF2B5EF4-FFF2-40B4-BE49-F238E27FC236}">
                <a16:creationId xmlns="" xmlns:a16="http://schemas.microsoft.com/office/drawing/2014/main" id="{C317BB28-4C55-DB4F-B9D8-6FC013181584}"/>
              </a:ext>
            </a:extLst>
          </p:cNvPr>
          <p:cNvSpPr/>
          <p:nvPr/>
        </p:nvSpPr>
        <p:spPr>
          <a:xfrm>
            <a:off x="4976367" y="5740400"/>
            <a:ext cx="5329237" cy="7127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TextBox 32">
            <a:extLst>
              <a:ext uri="{FF2B5EF4-FFF2-40B4-BE49-F238E27FC236}">
                <a16:creationId xmlns="" xmlns:a16="http://schemas.microsoft.com/office/drawing/2014/main" id="{68621727-29A1-234D-862A-16E3F340C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64354" y="3671888"/>
            <a:ext cx="13874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ru-RU" sz="1200">
                <a:hlinkClick r:id="rId12"/>
              </a:rPr>
              <a:t>Рейтинг корпоративной прозрачности российских компаний </a:t>
            </a:r>
            <a:r>
              <a:rPr lang="ru-RU" sz="1200"/>
              <a:t>(РРС по интегрированной отчетности)</a:t>
            </a:r>
          </a:p>
        </p:txBody>
      </p:sp>
      <p:sp>
        <p:nvSpPr>
          <p:cNvPr id="26" name="Овал 161">
            <a:extLst>
              <a:ext uri="{FF2B5EF4-FFF2-40B4-BE49-F238E27FC236}">
                <a16:creationId xmlns="" xmlns:a16="http://schemas.microsoft.com/office/drawing/2014/main" id="{863FBC86-3F1A-A24C-BA85-617BD26E3061}"/>
              </a:ext>
            </a:extLst>
          </p:cNvPr>
          <p:cNvSpPr/>
          <p:nvPr/>
        </p:nvSpPr>
        <p:spPr>
          <a:xfrm>
            <a:off x="10896154" y="3659188"/>
            <a:ext cx="1223963" cy="145573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TextBox 34">
            <a:extLst>
              <a:ext uri="{FF2B5EF4-FFF2-40B4-BE49-F238E27FC236}">
                <a16:creationId xmlns="" xmlns:a16="http://schemas.microsoft.com/office/drawing/2014/main" id="{43C93EFC-0BED-224C-AF25-D37CCF6B7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6367" y="4725988"/>
            <a:ext cx="23685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>
                <a:hlinkClick r:id="rId13"/>
              </a:rPr>
              <a:t>Рейтинг эколого-энергетической прозрачности предприятий</a:t>
            </a:r>
            <a:endParaRPr lang="ru-RU" sz="1200"/>
          </a:p>
          <a:p>
            <a:pPr eaLnBrk="1" hangingPunct="1"/>
            <a:r>
              <a:rPr lang="ru-RU" sz="1200"/>
              <a:t>               (Интерфакс-ЭРА)</a:t>
            </a:r>
          </a:p>
        </p:txBody>
      </p:sp>
      <p:sp>
        <p:nvSpPr>
          <p:cNvPr id="28" name="Овал 163">
            <a:extLst>
              <a:ext uri="{FF2B5EF4-FFF2-40B4-BE49-F238E27FC236}">
                <a16:creationId xmlns="" xmlns:a16="http://schemas.microsoft.com/office/drawing/2014/main" id="{48D90B35-6BC4-E340-A9B6-4CAF8EE6C10D}"/>
              </a:ext>
            </a:extLst>
          </p:cNvPr>
          <p:cNvSpPr/>
          <p:nvPr/>
        </p:nvSpPr>
        <p:spPr>
          <a:xfrm>
            <a:off x="8829229" y="769938"/>
            <a:ext cx="1403350" cy="635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TextBox 36">
            <a:extLst>
              <a:ext uri="{FF2B5EF4-FFF2-40B4-BE49-F238E27FC236}">
                <a16:creationId xmlns="" xmlns:a16="http://schemas.microsoft.com/office/drawing/2014/main" id="{1147CCC2-D8E5-2548-B204-9D3E3FF69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5604" y="4206875"/>
            <a:ext cx="1736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>
                <a:hlinkClick r:id="rId14"/>
              </a:rPr>
              <a:t>Рейтинг регионов по прозрачности бизнеса</a:t>
            </a:r>
            <a:r>
              <a:rPr lang="ru-RU" sz="1200"/>
              <a:t> (Интерфакс-ЭРА)</a:t>
            </a:r>
          </a:p>
        </p:txBody>
      </p:sp>
      <p:sp>
        <p:nvSpPr>
          <p:cNvPr id="30" name="Овал 165">
            <a:extLst>
              <a:ext uri="{FF2B5EF4-FFF2-40B4-BE49-F238E27FC236}">
                <a16:creationId xmlns="" xmlns:a16="http://schemas.microsoft.com/office/drawing/2014/main" id="{EF263C10-4CCE-D74C-930F-792A0B5ABA80}"/>
              </a:ext>
            </a:extLst>
          </p:cNvPr>
          <p:cNvSpPr/>
          <p:nvPr/>
        </p:nvSpPr>
        <p:spPr>
          <a:xfrm>
            <a:off x="5052567" y="4232275"/>
            <a:ext cx="2181225" cy="11366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TextBox 38">
            <a:extLst>
              <a:ext uri="{FF2B5EF4-FFF2-40B4-BE49-F238E27FC236}">
                <a16:creationId xmlns="" xmlns:a16="http://schemas.microsoft.com/office/drawing/2014/main" id="{28DD9AFF-E8ED-9141-AC70-802856ADEF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6742" y="5289550"/>
            <a:ext cx="16303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200">
                <a:hlinkClick r:id="" action="ppaction://noaction"/>
              </a:rPr>
              <a:t>Экологический рейтинг субъектов</a:t>
            </a:r>
          </a:p>
          <a:p>
            <a:pPr eaLnBrk="1" hangingPunct="1"/>
            <a:r>
              <a:rPr lang="ru-RU" sz="1200">
                <a:hlinkClick r:id="" action="ppaction://noaction"/>
              </a:rPr>
              <a:t>РФ</a:t>
            </a:r>
            <a:r>
              <a:rPr lang="ru-RU" sz="1200"/>
              <a:t> (Зеленый патруль)</a:t>
            </a:r>
          </a:p>
        </p:txBody>
      </p:sp>
      <p:sp>
        <p:nvSpPr>
          <p:cNvPr id="32" name="Овал 167">
            <a:extLst>
              <a:ext uri="{FF2B5EF4-FFF2-40B4-BE49-F238E27FC236}">
                <a16:creationId xmlns="" xmlns:a16="http://schemas.microsoft.com/office/drawing/2014/main" id="{BCD45F65-88BF-8E44-86A1-3F4679144D53}"/>
              </a:ext>
            </a:extLst>
          </p:cNvPr>
          <p:cNvSpPr/>
          <p:nvPr/>
        </p:nvSpPr>
        <p:spPr>
          <a:xfrm>
            <a:off x="4169917" y="5280025"/>
            <a:ext cx="1495425" cy="6556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TextBox 42">
            <a:extLst>
              <a:ext uri="{FF2B5EF4-FFF2-40B4-BE49-F238E27FC236}">
                <a16:creationId xmlns="" xmlns:a16="http://schemas.microsoft.com/office/drawing/2014/main" id="{450B0355-8139-2144-A9B7-4532B1F47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417" y="6375400"/>
            <a:ext cx="26987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000">
                <a:hlinkClick r:id="rId15"/>
              </a:rPr>
              <a:t>Рейтинг экологических инициатив компаний ТЭК и металлургии </a:t>
            </a:r>
            <a:r>
              <a:rPr lang="ru-RU" sz="1000"/>
              <a:t>(Ин-т современных медиа и </a:t>
            </a:r>
            <a:r>
              <a:rPr lang="en-US" sz="1000"/>
              <a:t>TV</a:t>
            </a:r>
            <a:r>
              <a:rPr lang="ru-RU" sz="1000"/>
              <a:t> Живая планета) </a:t>
            </a:r>
          </a:p>
        </p:txBody>
      </p:sp>
      <p:sp>
        <p:nvSpPr>
          <p:cNvPr id="34" name="Овал 169">
            <a:extLst>
              <a:ext uri="{FF2B5EF4-FFF2-40B4-BE49-F238E27FC236}">
                <a16:creationId xmlns="" xmlns:a16="http://schemas.microsoft.com/office/drawing/2014/main" id="{8C4A1568-DD21-E745-A53F-6C5B5E254AA0}"/>
              </a:ext>
            </a:extLst>
          </p:cNvPr>
          <p:cNvSpPr/>
          <p:nvPr/>
        </p:nvSpPr>
        <p:spPr>
          <a:xfrm>
            <a:off x="8900667" y="6330950"/>
            <a:ext cx="1404937" cy="5270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TextBox 44">
            <a:extLst>
              <a:ext uri="{FF2B5EF4-FFF2-40B4-BE49-F238E27FC236}">
                <a16:creationId xmlns="" xmlns:a16="http://schemas.microsoft.com/office/drawing/2014/main" id="{9A1C6723-2E11-D644-8176-3815DBC1B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8079" y="2917825"/>
            <a:ext cx="17589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000">
                <a:hlinkClick r:id="rId16"/>
              </a:rPr>
              <a:t>Рейтинг эффективности работы генерирующего оборудования </a:t>
            </a:r>
            <a:r>
              <a:rPr lang="ru-RU" sz="1000"/>
              <a:t>(Совет рынка)</a:t>
            </a:r>
          </a:p>
        </p:txBody>
      </p:sp>
      <p:sp>
        <p:nvSpPr>
          <p:cNvPr id="36" name="Овал 171">
            <a:extLst>
              <a:ext uri="{FF2B5EF4-FFF2-40B4-BE49-F238E27FC236}">
                <a16:creationId xmlns="" xmlns:a16="http://schemas.microsoft.com/office/drawing/2014/main" id="{5394E890-423A-9342-8DEE-9B980DEFACBE}"/>
              </a:ext>
            </a:extLst>
          </p:cNvPr>
          <p:cNvSpPr/>
          <p:nvPr/>
        </p:nvSpPr>
        <p:spPr>
          <a:xfrm>
            <a:off x="5981254" y="2981325"/>
            <a:ext cx="1252538" cy="3540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TextBox 48">
            <a:extLst>
              <a:ext uri="{FF2B5EF4-FFF2-40B4-BE49-F238E27FC236}">
                <a16:creationId xmlns="" xmlns:a16="http://schemas.microsoft.com/office/drawing/2014/main" id="{495F5422-5999-7A4B-AD33-F02F9DDAF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9917" y="4287838"/>
            <a:ext cx="10763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000">
                <a:hlinkClick r:id="rId17"/>
              </a:rPr>
              <a:t>Рейтинг госуправления лесами</a:t>
            </a:r>
            <a:r>
              <a:rPr lang="ru-RU" sz="1000"/>
              <a:t> (НРА и WWF</a:t>
            </a:r>
            <a:r>
              <a:rPr lang="ru-RU" sz="1200"/>
              <a:t>) </a:t>
            </a:r>
          </a:p>
        </p:txBody>
      </p:sp>
      <p:sp>
        <p:nvSpPr>
          <p:cNvPr id="38" name="Овал 173">
            <a:extLst>
              <a:ext uri="{FF2B5EF4-FFF2-40B4-BE49-F238E27FC236}">
                <a16:creationId xmlns="" xmlns:a16="http://schemas.microsoft.com/office/drawing/2014/main" id="{8D0E2C6D-C129-EC44-9345-82811E12ECF4}"/>
              </a:ext>
            </a:extLst>
          </p:cNvPr>
          <p:cNvSpPr/>
          <p:nvPr/>
        </p:nvSpPr>
        <p:spPr>
          <a:xfrm>
            <a:off x="4169917" y="4232275"/>
            <a:ext cx="882650" cy="862013"/>
          </a:xfrm>
          <a:prstGeom prst="ellipse">
            <a:avLst/>
          </a:prstGeom>
          <a:noFill/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TextBox 50">
            <a:extLst>
              <a:ext uri="{FF2B5EF4-FFF2-40B4-BE49-F238E27FC236}">
                <a16:creationId xmlns="" xmlns:a16="http://schemas.microsoft.com/office/drawing/2014/main" id="{8B4FF4CA-A1E8-514D-9E4E-B69BA8731F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5767" y="2708275"/>
            <a:ext cx="3241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ru-RU" sz="1000">
                <a:hlinkClick r:id="rId18"/>
              </a:rPr>
              <a:t>Экорейтинг компаний лесопромышленного комплекса</a:t>
            </a:r>
            <a:endParaRPr lang="ru-RU" sz="1000"/>
          </a:p>
          <a:p>
            <a:pPr eaLnBrk="1" hangingPunct="1"/>
            <a:r>
              <a:rPr lang="ru-RU" sz="1000"/>
              <a:t>(мет.</a:t>
            </a:r>
            <a:r>
              <a:rPr lang="en-US" sz="1000"/>
              <a:t>WWF</a:t>
            </a:r>
            <a:r>
              <a:rPr lang="ru-RU" sz="1000"/>
              <a:t>)</a:t>
            </a:r>
          </a:p>
        </p:txBody>
      </p:sp>
      <p:sp>
        <p:nvSpPr>
          <p:cNvPr id="40" name="Блок-схема: сопоставление 175">
            <a:extLst>
              <a:ext uri="{FF2B5EF4-FFF2-40B4-BE49-F238E27FC236}">
                <a16:creationId xmlns="" xmlns:a16="http://schemas.microsoft.com/office/drawing/2014/main" id="{A7F6B06D-75EA-5348-B671-70A593341322}"/>
              </a:ext>
            </a:extLst>
          </p:cNvPr>
          <p:cNvSpPr/>
          <p:nvPr/>
        </p:nvSpPr>
        <p:spPr>
          <a:xfrm rot="16200000">
            <a:off x="6626573" y="1300956"/>
            <a:ext cx="539750" cy="3144838"/>
          </a:xfrm>
          <a:prstGeom prst="flowChartCollate">
            <a:avLst/>
          </a:prstGeom>
          <a:noFill/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1" name="TextBox 51">
            <a:extLst>
              <a:ext uri="{FF2B5EF4-FFF2-40B4-BE49-F238E27FC236}">
                <a16:creationId xmlns="" xmlns:a16="http://schemas.microsoft.com/office/drawing/2014/main" id="{32A7D1C0-66C3-0C49-A04D-5B09314F7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56292" y="404813"/>
            <a:ext cx="2409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ru-RU" sz="1200"/>
              <a:t>Крупнейшие компании России (РБК 500, Эксперт-400, Forbes 200, РИА Рейтинг 100..)</a:t>
            </a:r>
          </a:p>
        </p:txBody>
      </p:sp>
      <p:sp>
        <p:nvSpPr>
          <p:cNvPr id="42" name="Овал 177">
            <a:extLst>
              <a:ext uri="{FF2B5EF4-FFF2-40B4-BE49-F238E27FC236}">
                <a16:creationId xmlns="" xmlns:a16="http://schemas.microsoft.com/office/drawing/2014/main" id="{61C39B77-CE23-8846-B3A9-F817CACCB76E}"/>
              </a:ext>
            </a:extLst>
          </p:cNvPr>
          <p:cNvSpPr/>
          <p:nvPr/>
        </p:nvSpPr>
        <p:spPr>
          <a:xfrm>
            <a:off x="10250042" y="463550"/>
            <a:ext cx="1495425" cy="52863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" name="TextBox 56">
            <a:extLst>
              <a:ext uri="{FF2B5EF4-FFF2-40B4-BE49-F238E27FC236}">
                <a16:creationId xmlns="" xmlns:a16="http://schemas.microsoft.com/office/drawing/2014/main" id="{F69DB58B-D584-A94E-B7F7-EFCC6654C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3417" y="473075"/>
            <a:ext cx="15001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200">
                <a:hlinkClick r:id="rId19"/>
              </a:rPr>
              <a:t>Списки крупнейших загрязнителей</a:t>
            </a:r>
            <a:r>
              <a:rPr lang="ru-RU" sz="1200"/>
              <a:t> (в России нет, но </a:t>
            </a:r>
            <a:r>
              <a:rPr lang="ru-RU" sz="1200">
                <a:hlinkClick r:id="rId20"/>
              </a:rPr>
              <a:t>есть в Украине</a:t>
            </a:r>
            <a:r>
              <a:rPr lang="ru-RU" sz="1200"/>
              <a:t>)</a:t>
            </a:r>
          </a:p>
        </p:txBody>
      </p:sp>
      <p:sp>
        <p:nvSpPr>
          <p:cNvPr id="44" name="Овал 179">
            <a:extLst>
              <a:ext uri="{FF2B5EF4-FFF2-40B4-BE49-F238E27FC236}">
                <a16:creationId xmlns="" xmlns:a16="http://schemas.microsoft.com/office/drawing/2014/main" id="{236AD41A-5DD1-674A-BCCC-4F860F6367E9}"/>
              </a:ext>
            </a:extLst>
          </p:cNvPr>
          <p:cNvSpPr/>
          <p:nvPr/>
        </p:nvSpPr>
        <p:spPr>
          <a:xfrm>
            <a:off x="4133404" y="360363"/>
            <a:ext cx="1377950" cy="9382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" name="TextBox 4">
            <a:extLst>
              <a:ext uri="{FF2B5EF4-FFF2-40B4-BE49-F238E27FC236}">
                <a16:creationId xmlns="" xmlns:a16="http://schemas.microsoft.com/office/drawing/2014/main" id="{1AB25DCD-CE58-384B-B3EA-29DD56213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6879" y="2174875"/>
            <a:ext cx="228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>
                <a:hlinkClick r:id="rId21"/>
              </a:rPr>
              <a:t>Рейтинг фундаментальной эффективности 5000 компаний </a:t>
            </a:r>
            <a:r>
              <a:rPr lang="ru-RU" sz="1200"/>
              <a:t>(Интерфакс-ЭРА)</a:t>
            </a:r>
          </a:p>
        </p:txBody>
      </p:sp>
      <p:sp>
        <p:nvSpPr>
          <p:cNvPr id="46" name="Овал 181">
            <a:extLst>
              <a:ext uri="{FF2B5EF4-FFF2-40B4-BE49-F238E27FC236}">
                <a16:creationId xmlns="" xmlns:a16="http://schemas.microsoft.com/office/drawing/2014/main" id="{C36AABFA-0178-D441-96B7-193F7D45FFA6}"/>
              </a:ext>
            </a:extLst>
          </p:cNvPr>
          <p:cNvSpPr/>
          <p:nvPr/>
        </p:nvSpPr>
        <p:spPr>
          <a:xfrm>
            <a:off x="5255767" y="2046288"/>
            <a:ext cx="2149475" cy="700087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7" name="TextBox 10">
            <a:extLst>
              <a:ext uri="{FF2B5EF4-FFF2-40B4-BE49-F238E27FC236}">
                <a16:creationId xmlns="" xmlns:a16="http://schemas.microsoft.com/office/drawing/2014/main" id="{63CE3053-29C9-E940-BB0F-CD7A18A562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9304" y="3771900"/>
            <a:ext cx="4386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>
                <a:hlinkClick r:id="rId22"/>
              </a:rPr>
              <a:t>Рейтинг устойчивого развития городов Российской Федерации</a:t>
            </a:r>
            <a:endParaRPr lang="ru-RU" sz="1200" b="1"/>
          </a:p>
          <a:p>
            <a:pPr algn="ctr" eaLnBrk="1" hangingPunct="1"/>
            <a:r>
              <a:rPr lang="ru-RU" sz="1200"/>
              <a:t>                                           (Агентство SGM)</a:t>
            </a:r>
          </a:p>
        </p:txBody>
      </p:sp>
      <p:sp>
        <p:nvSpPr>
          <p:cNvPr id="48" name="Овал 183">
            <a:extLst>
              <a:ext uri="{FF2B5EF4-FFF2-40B4-BE49-F238E27FC236}">
                <a16:creationId xmlns="" xmlns:a16="http://schemas.microsoft.com/office/drawing/2014/main" id="{C2043E65-8D1F-AB4E-992F-D7414C547876}"/>
              </a:ext>
            </a:extLst>
          </p:cNvPr>
          <p:cNvSpPr/>
          <p:nvPr/>
        </p:nvSpPr>
        <p:spPr>
          <a:xfrm>
            <a:off x="5404992" y="3443288"/>
            <a:ext cx="5272087" cy="920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9" name="TextBox 14">
            <a:extLst>
              <a:ext uri="{FF2B5EF4-FFF2-40B4-BE49-F238E27FC236}">
                <a16:creationId xmlns="" xmlns:a16="http://schemas.microsoft.com/office/drawing/2014/main" id="{4C834F90-BEDD-C448-92D4-EAC0C2025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117" y="3470275"/>
            <a:ext cx="11588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200">
                <a:hlinkClick r:id="rId23"/>
              </a:rPr>
              <a:t>Экологический рейтинг городов РФ  </a:t>
            </a:r>
            <a:r>
              <a:rPr lang="ru-RU" sz="1200"/>
              <a:t>(методика </a:t>
            </a:r>
            <a:r>
              <a:rPr lang="en-US" sz="1200"/>
              <a:t>EY</a:t>
            </a:r>
            <a:r>
              <a:rPr lang="ru-RU" sz="1200"/>
              <a:t>) </a:t>
            </a:r>
          </a:p>
        </p:txBody>
      </p:sp>
      <p:sp>
        <p:nvSpPr>
          <p:cNvPr id="50" name="Овал 185">
            <a:extLst>
              <a:ext uri="{FF2B5EF4-FFF2-40B4-BE49-F238E27FC236}">
                <a16:creationId xmlns="" xmlns:a16="http://schemas.microsoft.com/office/drawing/2014/main" id="{D7AFDC4C-5206-6B47-B448-024F96B42B5B}"/>
              </a:ext>
            </a:extLst>
          </p:cNvPr>
          <p:cNvSpPr/>
          <p:nvPr/>
        </p:nvSpPr>
        <p:spPr>
          <a:xfrm>
            <a:off x="4174679" y="3279775"/>
            <a:ext cx="1081088" cy="10080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" name="TextBox 15">
            <a:extLst>
              <a:ext uri="{FF2B5EF4-FFF2-40B4-BE49-F238E27FC236}">
                <a16:creationId xmlns="" xmlns:a16="http://schemas.microsoft.com/office/drawing/2014/main" id="{15C73624-5F25-7146-A29F-BD2E3068C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9904" y="1466850"/>
            <a:ext cx="1727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ru-RU" sz="1000" dirty="0">
                <a:hlinkClick r:id="rId24"/>
              </a:rPr>
              <a:t>Оценка природного потенциала устойчивого развития регионов России </a:t>
            </a:r>
            <a:r>
              <a:rPr lang="ru-RU" sz="1000" dirty="0"/>
              <a:t>(Интерфакс-ЭРА)</a:t>
            </a:r>
          </a:p>
        </p:txBody>
      </p:sp>
      <p:sp>
        <p:nvSpPr>
          <p:cNvPr id="52" name="TextBox 18">
            <a:extLst>
              <a:ext uri="{FF2B5EF4-FFF2-40B4-BE49-F238E27FC236}">
                <a16:creationId xmlns="" xmlns:a16="http://schemas.microsoft.com/office/drawing/2014/main" id="{A8DC536D-6E1A-FB4F-9F42-4A00CA876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7729" y="1382713"/>
            <a:ext cx="16875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000" dirty="0">
                <a:hlinkClick r:id="rId25"/>
              </a:rPr>
              <a:t>Оценка технического потенциала устойчивого развития регионов России </a:t>
            </a:r>
            <a:r>
              <a:rPr lang="ru-RU" sz="1000" dirty="0"/>
              <a:t>(Интерфакс-ЭРА)</a:t>
            </a:r>
          </a:p>
        </p:txBody>
      </p:sp>
      <p:sp>
        <p:nvSpPr>
          <p:cNvPr id="53" name="TextBox 19">
            <a:extLst>
              <a:ext uri="{FF2B5EF4-FFF2-40B4-BE49-F238E27FC236}">
                <a16:creationId xmlns="" xmlns:a16="http://schemas.microsoft.com/office/drawing/2014/main" id="{7F32C0D5-368F-5A4C-8A2D-EA949B6A68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84792" y="1558925"/>
            <a:ext cx="1558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000">
                <a:hlinkClick r:id="rId26"/>
              </a:rPr>
              <a:t>Оценка человеческого потенциала устойчивого развития регионов России </a:t>
            </a:r>
            <a:r>
              <a:rPr lang="ru-RU" sz="1000"/>
              <a:t>(Интерфакс-ЭРА)</a:t>
            </a:r>
          </a:p>
        </p:txBody>
      </p:sp>
      <p:sp>
        <p:nvSpPr>
          <p:cNvPr id="54" name="Овал 189">
            <a:extLst>
              <a:ext uri="{FF2B5EF4-FFF2-40B4-BE49-F238E27FC236}">
                <a16:creationId xmlns="" xmlns:a16="http://schemas.microsoft.com/office/drawing/2014/main" id="{4A5A075F-B4B2-0B40-84C4-B8EB69E77492}"/>
              </a:ext>
            </a:extLst>
          </p:cNvPr>
          <p:cNvSpPr/>
          <p:nvPr/>
        </p:nvSpPr>
        <p:spPr>
          <a:xfrm>
            <a:off x="8829229" y="1498600"/>
            <a:ext cx="1304925" cy="896938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5" name="Овал 190">
            <a:extLst>
              <a:ext uri="{FF2B5EF4-FFF2-40B4-BE49-F238E27FC236}">
                <a16:creationId xmlns="" xmlns:a16="http://schemas.microsoft.com/office/drawing/2014/main" id="{C652BDF6-0215-CC4F-B74B-CF81B84996AB}"/>
              </a:ext>
            </a:extLst>
          </p:cNvPr>
          <p:cNvSpPr/>
          <p:nvPr/>
        </p:nvSpPr>
        <p:spPr>
          <a:xfrm>
            <a:off x="5844729" y="1344613"/>
            <a:ext cx="1120775" cy="890587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6" name="Овал 191">
            <a:extLst>
              <a:ext uri="{FF2B5EF4-FFF2-40B4-BE49-F238E27FC236}">
                <a16:creationId xmlns="" xmlns:a16="http://schemas.microsoft.com/office/drawing/2014/main" id="{6F8221A1-F966-7A48-A0D2-C46FC32E3BF5}"/>
              </a:ext>
            </a:extLst>
          </p:cNvPr>
          <p:cNvSpPr/>
          <p:nvPr/>
        </p:nvSpPr>
        <p:spPr>
          <a:xfrm>
            <a:off x="4642992" y="1404938"/>
            <a:ext cx="1120775" cy="830262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7" name="TextBox 20">
            <a:extLst>
              <a:ext uri="{FF2B5EF4-FFF2-40B4-BE49-F238E27FC236}">
                <a16:creationId xmlns="" xmlns:a16="http://schemas.microsoft.com/office/drawing/2014/main" id="{AA58D319-9F3E-F744-AA7A-DFF3CB376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3792" y="1382713"/>
            <a:ext cx="16510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200" b="1" dirty="0">
                <a:hlinkClick r:id="rId27"/>
              </a:rPr>
              <a:t>Рейтинги экологически устойчивого развития регионов РФ</a:t>
            </a:r>
            <a:r>
              <a:rPr lang="ru-RU" sz="1200" dirty="0">
                <a:hlinkClick r:id="rId27"/>
              </a:rPr>
              <a:t> </a:t>
            </a:r>
            <a:r>
              <a:rPr lang="ru-RU" sz="1200" dirty="0"/>
              <a:t>(Интерфакс-ЭРА)</a:t>
            </a:r>
          </a:p>
        </p:txBody>
      </p:sp>
      <p:sp>
        <p:nvSpPr>
          <p:cNvPr id="58" name="Овал 193">
            <a:extLst>
              <a:ext uri="{FF2B5EF4-FFF2-40B4-BE49-F238E27FC236}">
                <a16:creationId xmlns="" xmlns:a16="http://schemas.microsoft.com/office/drawing/2014/main" id="{0BB48397-430B-A84F-8C71-306965CDFDAC}"/>
              </a:ext>
            </a:extLst>
          </p:cNvPr>
          <p:cNvSpPr/>
          <p:nvPr/>
        </p:nvSpPr>
        <p:spPr>
          <a:xfrm>
            <a:off x="7309992" y="1190625"/>
            <a:ext cx="1484312" cy="135572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59" name="Скругленная соединительная линия 194">
            <a:extLst>
              <a:ext uri="{FF2B5EF4-FFF2-40B4-BE49-F238E27FC236}">
                <a16:creationId xmlns="" xmlns:a16="http://schemas.microsoft.com/office/drawing/2014/main" id="{7EEFD6C9-44C1-9840-802F-007EB52CF994}"/>
              </a:ext>
            </a:extLst>
          </p:cNvPr>
          <p:cNvCxnSpPr>
            <a:stCxn id="56" idx="0"/>
            <a:endCxn id="58" idx="0"/>
          </p:cNvCxnSpPr>
          <p:nvPr/>
        </p:nvCxnSpPr>
        <p:spPr>
          <a:xfrm rot="5400000" flipH="1" flipV="1">
            <a:off x="6520210" y="-126206"/>
            <a:ext cx="214313" cy="2847975"/>
          </a:xfrm>
          <a:prstGeom prst="curvedConnector3">
            <a:avLst>
              <a:gd name="adj1" fmla="val 206476"/>
            </a:avLst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Скругленная соединительная линия 195">
            <a:extLst>
              <a:ext uri="{FF2B5EF4-FFF2-40B4-BE49-F238E27FC236}">
                <a16:creationId xmlns="" xmlns:a16="http://schemas.microsoft.com/office/drawing/2014/main" id="{4C945FCE-A1C7-7442-9CD1-AC0131C973A8}"/>
              </a:ext>
            </a:extLst>
          </p:cNvPr>
          <p:cNvCxnSpPr>
            <a:stCxn id="52" idx="0"/>
            <a:endCxn id="57" idx="0"/>
          </p:cNvCxnSpPr>
          <p:nvPr/>
        </p:nvCxnSpPr>
        <p:spPr>
          <a:xfrm rot="5400000" flipH="1" flipV="1">
            <a:off x="7310786" y="634206"/>
            <a:ext cx="12700" cy="1497013"/>
          </a:xfrm>
          <a:prstGeom prst="curvedConnector3">
            <a:avLst>
              <a:gd name="adj1" fmla="val 1800000"/>
            </a:avLst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Скругленная соединительная линия 196">
            <a:extLst>
              <a:ext uri="{FF2B5EF4-FFF2-40B4-BE49-F238E27FC236}">
                <a16:creationId xmlns="" xmlns:a16="http://schemas.microsoft.com/office/drawing/2014/main" id="{E211463C-1E19-CC45-A79A-88DC9D32BFD2}"/>
              </a:ext>
            </a:extLst>
          </p:cNvPr>
          <p:cNvCxnSpPr>
            <a:stCxn id="54" idx="1"/>
          </p:cNvCxnSpPr>
          <p:nvPr/>
        </p:nvCxnSpPr>
        <p:spPr>
          <a:xfrm rot="16200000" flipV="1">
            <a:off x="8587929" y="1198563"/>
            <a:ext cx="147638" cy="715962"/>
          </a:xfrm>
          <a:prstGeom prst="curvedConnector2">
            <a:avLst/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90">
            <a:extLst>
              <a:ext uri="{FF2B5EF4-FFF2-40B4-BE49-F238E27FC236}">
                <a16:creationId xmlns="" xmlns:a16="http://schemas.microsoft.com/office/drawing/2014/main" id="{10E86CD0-BF50-BD44-9962-DC25194EA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9917" y="2119313"/>
            <a:ext cx="11953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000">
                <a:hlinkClick r:id="rId28"/>
              </a:rPr>
              <a:t>Экологические рейтинги НГК, ГДК и ЦБК РФ</a:t>
            </a:r>
            <a:r>
              <a:rPr lang="ru-RU" sz="1000"/>
              <a:t> (по методике </a:t>
            </a:r>
            <a:r>
              <a:rPr lang="en-US" sz="1000"/>
              <a:t>WWF</a:t>
            </a:r>
            <a:r>
              <a:rPr lang="ru-RU" sz="1000"/>
              <a:t>)</a:t>
            </a:r>
          </a:p>
        </p:txBody>
      </p:sp>
      <p:sp>
        <p:nvSpPr>
          <p:cNvPr id="63" name="Овал 198">
            <a:extLst>
              <a:ext uri="{FF2B5EF4-FFF2-40B4-BE49-F238E27FC236}">
                <a16:creationId xmlns="" xmlns:a16="http://schemas.microsoft.com/office/drawing/2014/main" id="{274A9B1C-0E29-8146-A1EA-E3C433613AC3}"/>
              </a:ext>
            </a:extLst>
          </p:cNvPr>
          <p:cNvSpPr/>
          <p:nvPr/>
        </p:nvSpPr>
        <p:spPr>
          <a:xfrm>
            <a:off x="4133404" y="2111375"/>
            <a:ext cx="1092200" cy="74136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4" name="TextBox 92">
            <a:extLst>
              <a:ext uri="{FF2B5EF4-FFF2-40B4-BE49-F238E27FC236}">
                <a16:creationId xmlns="" xmlns:a16="http://schemas.microsoft.com/office/drawing/2014/main" id="{200C94F2-CC3E-BA4F-B70D-9303284F0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0554" y="2746375"/>
            <a:ext cx="13208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000">
                <a:hlinkClick r:id="" action="ppaction://noaction"/>
              </a:rPr>
              <a:t>Качество среды в рейтинге инвест-</a:t>
            </a:r>
          </a:p>
          <a:p>
            <a:pPr eaLnBrk="1" hangingPunct="1"/>
            <a:r>
              <a:rPr lang="ru-RU" sz="1000">
                <a:hlinkClick r:id="" action="ppaction://noaction"/>
              </a:rPr>
              <a:t>иционной привлека-тельности регионов России </a:t>
            </a:r>
            <a:r>
              <a:rPr lang="ru-RU" sz="1000"/>
              <a:t>(НРА)</a:t>
            </a:r>
          </a:p>
        </p:txBody>
      </p:sp>
      <p:sp>
        <p:nvSpPr>
          <p:cNvPr id="65" name="Овал 200">
            <a:extLst>
              <a:ext uri="{FF2B5EF4-FFF2-40B4-BE49-F238E27FC236}">
                <a16:creationId xmlns="" xmlns:a16="http://schemas.microsoft.com/office/drawing/2014/main" id="{18CAF0FC-FA27-2F46-BD89-AF29F554E33F}"/>
              </a:ext>
            </a:extLst>
          </p:cNvPr>
          <p:cNvSpPr/>
          <p:nvPr/>
        </p:nvSpPr>
        <p:spPr>
          <a:xfrm>
            <a:off x="4133404" y="2767013"/>
            <a:ext cx="1133475" cy="84137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6" name="Овал 201">
            <a:extLst>
              <a:ext uri="{FF2B5EF4-FFF2-40B4-BE49-F238E27FC236}">
                <a16:creationId xmlns="" xmlns:a16="http://schemas.microsoft.com/office/drawing/2014/main" id="{0D6C0BDA-3E19-3B44-8F90-CDFBE1D69DC4}"/>
              </a:ext>
            </a:extLst>
          </p:cNvPr>
          <p:cNvSpPr/>
          <p:nvPr/>
        </p:nvSpPr>
        <p:spPr>
          <a:xfrm>
            <a:off x="8360917" y="3143250"/>
            <a:ext cx="1685925" cy="70008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7" name="TextBox 95">
            <a:extLst>
              <a:ext uri="{FF2B5EF4-FFF2-40B4-BE49-F238E27FC236}">
                <a16:creationId xmlns="" xmlns:a16="http://schemas.microsoft.com/office/drawing/2014/main" id="{894F6171-E5B1-BD4E-99B9-01079B157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0204" y="3335338"/>
            <a:ext cx="112712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ts val="700"/>
              </a:lnSpc>
            </a:pPr>
            <a:r>
              <a:rPr lang="ru-RU" sz="1000"/>
              <a:t>   Воздействие</a:t>
            </a:r>
          </a:p>
          <a:p>
            <a:pPr eaLnBrk="1" hangingPunct="1">
              <a:lnSpc>
                <a:spcPts val="700"/>
              </a:lnSpc>
            </a:pPr>
            <a:r>
              <a:rPr lang="ru-RU" sz="1000"/>
              <a:t>на окружающую</a:t>
            </a:r>
          </a:p>
          <a:p>
            <a:pPr eaLnBrk="1" hangingPunct="1">
              <a:lnSpc>
                <a:spcPts val="700"/>
              </a:lnSpc>
            </a:pPr>
            <a:r>
              <a:rPr lang="ru-RU" sz="1000"/>
              <a:t>    среду</a:t>
            </a:r>
          </a:p>
        </p:txBody>
      </p:sp>
      <p:sp>
        <p:nvSpPr>
          <p:cNvPr id="68" name="Овал 203">
            <a:extLst>
              <a:ext uri="{FF2B5EF4-FFF2-40B4-BE49-F238E27FC236}">
                <a16:creationId xmlns="" xmlns:a16="http://schemas.microsoft.com/office/drawing/2014/main" id="{84238C01-AB5B-F94E-AC71-C538862BFE83}"/>
              </a:ext>
            </a:extLst>
          </p:cNvPr>
          <p:cNvSpPr/>
          <p:nvPr/>
        </p:nvSpPr>
        <p:spPr>
          <a:xfrm>
            <a:off x="5244654" y="3276600"/>
            <a:ext cx="552450" cy="431800"/>
          </a:xfrm>
          <a:prstGeom prst="ellipse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69" name="Скругленная соединительная линия 204">
            <a:extLst>
              <a:ext uri="{FF2B5EF4-FFF2-40B4-BE49-F238E27FC236}">
                <a16:creationId xmlns="" xmlns:a16="http://schemas.microsoft.com/office/drawing/2014/main" id="{B9372886-9CC7-8B41-A358-430303D871C9}"/>
              </a:ext>
            </a:extLst>
          </p:cNvPr>
          <p:cNvCxnSpPr/>
          <p:nvPr/>
        </p:nvCxnSpPr>
        <p:spPr>
          <a:xfrm rot="5400000" flipH="1" flipV="1">
            <a:off x="7161560" y="2135982"/>
            <a:ext cx="41275" cy="2944812"/>
          </a:xfrm>
          <a:prstGeom prst="curvedConnector4">
            <a:avLst>
              <a:gd name="adj1" fmla="val -570915"/>
              <a:gd name="adj2" fmla="val 51372"/>
            </a:avLst>
          </a:prstGeom>
          <a:ln w="1905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44">
            <a:extLst>
              <a:ext uri="{FF2B5EF4-FFF2-40B4-BE49-F238E27FC236}">
                <a16:creationId xmlns="" xmlns:a16="http://schemas.microsoft.com/office/drawing/2014/main" id="{A0D89B8D-AE2D-7F4F-8D84-CDA795A73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6029" y="3422650"/>
            <a:ext cx="1857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1000">
                <a:hlinkClick r:id="rId29"/>
              </a:rPr>
              <a:t>Класс эффективности потребителей энергии </a:t>
            </a:r>
            <a:r>
              <a:rPr lang="ru-RU" sz="1000"/>
              <a:t>(РЭРА)</a:t>
            </a:r>
          </a:p>
        </p:txBody>
      </p:sp>
      <p:sp>
        <p:nvSpPr>
          <p:cNvPr id="71" name="Овал 206">
            <a:extLst>
              <a:ext uri="{FF2B5EF4-FFF2-40B4-BE49-F238E27FC236}">
                <a16:creationId xmlns="" xmlns:a16="http://schemas.microsoft.com/office/drawing/2014/main" id="{2B9F2E09-A677-6A4A-BE28-D492C4641097}"/>
              </a:ext>
            </a:extLst>
          </p:cNvPr>
          <p:cNvSpPr/>
          <p:nvPr/>
        </p:nvSpPr>
        <p:spPr>
          <a:xfrm>
            <a:off x="5849492" y="3452813"/>
            <a:ext cx="1252537" cy="3540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2" name="TextBox 44">
            <a:extLst>
              <a:ext uri="{FF2B5EF4-FFF2-40B4-BE49-F238E27FC236}">
                <a16:creationId xmlns="" xmlns:a16="http://schemas.microsoft.com/office/drawing/2014/main" id="{8180713F-C4C3-1946-87B4-20DA7F85C3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442" y="3990975"/>
            <a:ext cx="1584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1000">
                <a:hlinkClick r:id="rId30"/>
              </a:rPr>
              <a:t>Рейтинг  надежности потребителей энергии </a:t>
            </a:r>
            <a:r>
              <a:rPr lang="ru-RU" sz="1000"/>
              <a:t>(Ассоциация «Надёжный партнер»)</a:t>
            </a:r>
          </a:p>
        </p:txBody>
      </p:sp>
      <p:sp>
        <p:nvSpPr>
          <p:cNvPr id="73" name="Овал 208">
            <a:extLst>
              <a:ext uri="{FF2B5EF4-FFF2-40B4-BE49-F238E27FC236}">
                <a16:creationId xmlns="" xmlns:a16="http://schemas.microsoft.com/office/drawing/2014/main" id="{A4A5EF36-205C-0E40-B46F-21B1F51F4D2D}"/>
              </a:ext>
            </a:extLst>
          </p:cNvPr>
          <p:cNvSpPr/>
          <p:nvPr/>
        </p:nvSpPr>
        <p:spPr>
          <a:xfrm>
            <a:off x="6719442" y="3990975"/>
            <a:ext cx="1512887" cy="7350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92552588-F5BC-5145-AA2D-090AFA610BAF}"/>
              </a:ext>
            </a:extLst>
          </p:cNvPr>
          <p:cNvSpPr/>
          <p:nvPr/>
        </p:nvSpPr>
        <p:spPr>
          <a:xfrm>
            <a:off x="46647" y="628766"/>
            <a:ext cx="257598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solidFill>
                  <a:srgbClr val="000000"/>
                </a:solidFill>
                <a:latin typeface="Helvetica" pitchFamily="2" charset="0"/>
              </a:rPr>
              <a:t>Наиболее известные в России рейтинги позиционированы в двух «осях»:</a:t>
            </a:r>
          </a:p>
          <a:p>
            <a:pPr algn="just"/>
            <a:endParaRPr lang="ru-RU" sz="1400" dirty="0">
              <a:solidFill>
                <a:srgbClr val="000000"/>
              </a:solidFill>
              <a:latin typeface="Helvetica" pitchFamily="2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b="1" i="1" dirty="0">
                <a:solidFill>
                  <a:srgbClr val="000000"/>
                </a:solidFill>
                <a:latin typeface="Helvetica" pitchFamily="2" charset="0"/>
              </a:rPr>
              <a:t> предмет оценки:</a:t>
            </a:r>
            <a:r>
              <a:rPr lang="ru-RU" sz="1400" dirty="0">
                <a:solidFill>
                  <a:srgbClr val="000000"/>
                </a:solidFill>
                <a:latin typeface="Helvetica" pitchFamily="2" charset="0"/>
              </a:rPr>
              <a:t> </a:t>
            </a:r>
          </a:p>
          <a:p>
            <a:pPr algn="just"/>
            <a:r>
              <a:rPr lang="ru-RU" sz="1400" dirty="0">
                <a:solidFill>
                  <a:srgbClr val="000000"/>
                </a:solidFill>
                <a:latin typeface="Helvetica" pitchFamily="2" charset="0"/>
              </a:rPr>
              <a:t>экономика и ресурсный потенциал, социальная ответственность, комплексная оценка устойчивого развития, </a:t>
            </a:r>
            <a:r>
              <a:rPr lang="ru-RU" sz="1400" dirty="0" err="1">
                <a:solidFill>
                  <a:srgbClr val="000000"/>
                </a:solidFill>
                <a:latin typeface="Helvetica" pitchFamily="2" charset="0"/>
              </a:rPr>
              <a:t>энерго-ресурсопотребление</a:t>
            </a:r>
            <a:r>
              <a:rPr lang="ru-RU" sz="1400" dirty="0">
                <a:solidFill>
                  <a:srgbClr val="000000"/>
                </a:solidFill>
                <a:latin typeface="Helvetica" pitchFamily="2" charset="0"/>
              </a:rPr>
              <a:t>, экологическая (без)опасность;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ru-RU" sz="1400" dirty="0">
              <a:solidFill>
                <a:srgbClr val="000000"/>
              </a:solidFill>
              <a:latin typeface="Helvetica" pitchFamily="2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ru-RU" sz="1400" b="1" i="1" dirty="0">
                <a:solidFill>
                  <a:srgbClr val="000000"/>
                </a:solidFill>
                <a:latin typeface="Helvetica" pitchFamily="2" charset="0"/>
              </a:rPr>
              <a:t> критерии оценки</a:t>
            </a:r>
            <a:r>
              <a:rPr lang="ru-RU" sz="1400" dirty="0">
                <a:solidFill>
                  <a:srgbClr val="000000"/>
                </a:solidFill>
                <a:latin typeface="Helvetica" pitchFamily="2" charset="0"/>
              </a:rPr>
              <a:t>  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solidFill>
                  <a:srgbClr val="000000"/>
                </a:solidFill>
                <a:latin typeface="Helvetica" pitchFamily="2" charset="0"/>
              </a:rPr>
              <a:t>измеримые </a:t>
            </a:r>
            <a:r>
              <a:rPr lang="ru-RU" sz="1400" dirty="0" err="1" smtClean="0">
                <a:solidFill>
                  <a:srgbClr val="000000"/>
                </a:solidFill>
                <a:latin typeface="Helvetica" pitchFamily="2" charset="0"/>
              </a:rPr>
              <a:t>количест</a:t>
            </a:r>
            <a:r>
              <a:rPr lang="ru-RU" sz="1400" dirty="0" smtClean="0">
                <a:solidFill>
                  <a:srgbClr val="000000"/>
                </a:solidFill>
                <a:latin typeface="Helvetica" pitchFamily="2" charset="0"/>
              </a:rPr>
              <a:t>-венные (потенциал, размер )..</a:t>
            </a:r>
            <a:r>
              <a:rPr lang="ru-RU" sz="1400" dirty="0" smtClean="0">
                <a:solidFill>
                  <a:srgbClr val="FF0000"/>
                </a:solidFill>
                <a:latin typeface="Helvetica" pitchFamily="2" charset="0"/>
              </a:rPr>
              <a:t>но то ли что в названии??</a:t>
            </a:r>
            <a:r>
              <a:rPr lang="ru-RU" sz="1400" dirty="0" smtClean="0">
                <a:solidFill>
                  <a:srgbClr val="000000"/>
                </a:solidFill>
                <a:latin typeface="Helvetica" pitchFamily="2" charset="0"/>
              </a:rPr>
              <a:t> </a:t>
            </a:r>
            <a:endParaRPr lang="ru-RU" sz="1400" dirty="0">
              <a:solidFill>
                <a:srgbClr val="000000"/>
              </a:solidFill>
              <a:latin typeface="Helvetica" pitchFamily="2" charset="0"/>
            </a:endParaRPr>
          </a:p>
          <a:p>
            <a:pPr marL="285750" indent="-285750" algn="just">
              <a:buFontTx/>
              <a:buChar char="-"/>
            </a:pPr>
            <a:r>
              <a:rPr lang="ru-RU" sz="1400" dirty="0">
                <a:solidFill>
                  <a:srgbClr val="000000"/>
                </a:solidFill>
                <a:latin typeface="Helvetica" pitchFamily="2" charset="0"/>
              </a:rPr>
              <a:t>измеримые качественные (эффективность,…),</a:t>
            </a:r>
          </a:p>
          <a:p>
            <a:pPr marL="285750" indent="-285750" algn="just">
              <a:buFontTx/>
              <a:buChar char="-"/>
            </a:pPr>
            <a:r>
              <a:rPr lang="ru-RU" sz="1400" dirty="0">
                <a:solidFill>
                  <a:srgbClr val="000000"/>
                </a:solidFill>
                <a:latin typeface="Helvetica" pitchFamily="2" charset="0"/>
              </a:rPr>
              <a:t>косвенные и экспертные заключения об успешности управления, косвенное отражение восприятие обществом.</a:t>
            </a:r>
            <a:endParaRPr lang="ru-RU" sz="1400" b="0" i="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88CADF04-E32B-6440-B365-EA1D0360F4CC}"/>
              </a:ext>
            </a:extLst>
          </p:cNvPr>
          <p:cNvSpPr/>
          <p:nvPr/>
        </p:nvSpPr>
        <p:spPr>
          <a:xfrm flipH="1">
            <a:off x="0" y="59875"/>
            <a:ext cx="2723703" cy="43617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6000">
                <a:schemeClr val="accent6">
                  <a:lumMod val="0"/>
                  <a:lumOff val="100000"/>
                </a:schemeClr>
              </a:gs>
              <a:gs pos="100000">
                <a:srgbClr val="1F88BA"/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8" name="Rectangle 77">
            <a:extLst>
              <a:ext uri="{FF2B5EF4-FFF2-40B4-BE49-F238E27FC236}">
                <a16:creationId xmlns="" xmlns:a16="http://schemas.microsoft.com/office/drawing/2014/main" id="{F890B29A-1DDE-304E-85C8-4C939DC966D5}"/>
              </a:ext>
            </a:extLst>
          </p:cNvPr>
          <p:cNvSpPr/>
          <p:nvPr/>
        </p:nvSpPr>
        <p:spPr>
          <a:xfrm>
            <a:off x="-25966" y="34380"/>
            <a:ext cx="24361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i="1" dirty="0">
                <a:latin typeface="Times New Roman"/>
                <a:ea typeface="Times New Roman"/>
              </a:rPr>
              <a:t>Поле рейтингов</a:t>
            </a:r>
          </a:p>
        </p:txBody>
      </p:sp>
    </p:spTree>
    <p:extLst>
      <p:ext uri="{BB962C8B-B14F-4D97-AF65-F5344CB8AC3E}">
        <p14:creationId xmlns:p14="http://schemas.microsoft.com/office/powerpoint/2010/main" val="296666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 animBg="1"/>
      <p:bldP spid="13" grpId="0"/>
      <p:bldP spid="14" grpId="0"/>
      <p:bldP spid="15" grpId="0" animBg="1"/>
      <p:bldP spid="16" grpId="0" animBg="1"/>
      <p:bldP spid="17" grpId="0"/>
      <p:bldP spid="18" grpId="0"/>
      <p:bldP spid="19" grpId="0" animBg="1"/>
      <p:bldP spid="20" grpId="0" animBg="1"/>
      <p:bldP spid="21" grpId="0"/>
      <p:bldP spid="22" grpId="0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  <p:bldP spid="30" grpId="0" animBg="1"/>
      <p:bldP spid="31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38" grpId="0" animBg="1"/>
      <p:bldP spid="39" grpId="0"/>
      <p:bldP spid="40" grpId="0" animBg="1"/>
      <p:bldP spid="41" grpId="0"/>
      <p:bldP spid="42" grpId="0" animBg="1"/>
      <p:bldP spid="43" grpId="0"/>
      <p:bldP spid="44" grpId="0" animBg="1"/>
      <p:bldP spid="45" grpId="0"/>
      <p:bldP spid="46" grpId="0" animBg="1"/>
      <p:bldP spid="47" grpId="0"/>
      <p:bldP spid="48" grpId="0" animBg="1"/>
      <p:bldP spid="49" grpId="0"/>
      <p:bldP spid="50" grpId="0" animBg="1"/>
      <p:bldP spid="51" grpId="0"/>
      <p:bldP spid="52" grpId="0"/>
      <p:bldP spid="53" grpId="0"/>
      <p:bldP spid="54" grpId="0" animBg="1"/>
      <p:bldP spid="55" grpId="0" animBg="1"/>
      <p:bldP spid="56" grpId="0" animBg="1"/>
      <p:bldP spid="57" grpId="0"/>
      <p:bldP spid="58" grpId="0" animBg="1"/>
      <p:bldP spid="62" grpId="0"/>
      <p:bldP spid="63" grpId="0" animBg="1"/>
      <p:bldP spid="64" grpId="0"/>
      <p:bldP spid="65" grpId="0" animBg="1"/>
      <p:bldP spid="66" grpId="0" animBg="1"/>
      <p:bldP spid="67" grpId="0"/>
      <p:bldP spid="68" grpId="0" animBg="1"/>
      <p:bldP spid="70" grpId="0"/>
      <p:bldP spid="71" grpId="0" animBg="1"/>
      <p:bldP spid="72" grpId="0"/>
      <p:bldP spid="7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Blue">
  <a:themeElements>
    <a:clrScheme name="WWF_blue">
      <a:dk1>
        <a:srgbClr val="404040"/>
      </a:dk1>
      <a:lt1>
        <a:srgbClr val="000000"/>
      </a:lt1>
      <a:dk2>
        <a:srgbClr val="F3F3EA"/>
      </a:dk2>
      <a:lt2>
        <a:srgbClr val="FFFFFF"/>
      </a:lt2>
      <a:accent1>
        <a:srgbClr val="7CC8E5"/>
      </a:accent1>
      <a:accent2>
        <a:srgbClr val="8ABE34"/>
      </a:accent2>
      <a:accent3>
        <a:srgbClr val="7B8427"/>
      </a:accent3>
      <a:accent4>
        <a:srgbClr val="FF6400"/>
      </a:accent4>
      <a:accent5>
        <a:srgbClr val="009FC8"/>
      </a:accent5>
      <a:accent6>
        <a:srgbClr val="1DA3B5"/>
      </a:accent6>
      <a:hlink>
        <a:srgbClr val="BF4B00"/>
      </a:hlink>
      <a:folHlink>
        <a:srgbClr val="9A0064"/>
      </a:folHlink>
    </a:clrScheme>
    <a:fontScheme name="WW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Blue">
  <a:themeElements>
    <a:clrScheme name="WWF_blue">
      <a:dk1>
        <a:srgbClr val="404040"/>
      </a:dk1>
      <a:lt1>
        <a:srgbClr val="000000"/>
      </a:lt1>
      <a:dk2>
        <a:srgbClr val="F3F3EA"/>
      </a:dk2>
      <a:lt2>
        <a:srgbClr val="FFFFFF"/>
      </a:lt2>
      <a:accent1>
        <a:srgbClr val="7CC8E5"/>
      </a:accent1>
      <a:accent2>
        <a:srgbClr val="8ABE34"/>
      </a:accent2>
      <a:accent3>
        <a:srgbClr val="7B8427"/>
      </a:accent3>
      <a:accent4>
        <a:srgbClr val="FF6400"/>
      </a:accent4>
      <a:accent5>
        <a:srgbClr val="009FC8"/>
      </a:accent5>
      <a:accent6>
        <a:srgbClr val="1DA3B5"/>
      </a:accent6>
      <a:hlink>
        <a:srgbClr val="BF4B00"/>
      </a:hlink>
      <a:folHlink>
        <a:srgbClr val="9A0064"/>
      </a:folHlink>
    </a:clrScheme>
    <a:fontScheme name="WW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Blue">
  <a:themeElements>
    <a:clrScheme name="WWF_blue">
      <a:dk1>
        <a:srgbClr val="404040"/>
      </a:dk1>
      <a:lt1>
        <a:srgbClr val="000000"/>
      </a:lt1>
      <a:dk2>
        <a:srgbClr val="F3F3EA"/>
      </a:dk2>
      <a:lt2>
        <a:srgbClr val="FFFFFF"/>
      </a:lt2>
      <a:accent1>
        <a:srgbClr val="7CC8E5"/>
      </a:accent1>
      <a:accent2>
        <a:srgbClr val="8ABE34"/>
      </a:accent2>
      <a:accent3>
        <a:srgbClr val="7B8427"/>
      </a:accent3>
      <a:accent4>
        <a:srgbClr val="FF6400"/>
      </a:accent4>
      <a:accent5>
        <a:srgbClr val="009FC8"/>
      </a:accent5>
      <a:accent6>
        <a:srgbClr val="1DA3B5"/>
      </a:accent6>
      <a:hlink>
        <a:srgbClr val="BF4B00"/>
      </a:hlink>
      <a:folHlink>
        <a:srgbClr val="9A0064"/>
      </a:folHlink>
    </a:clrScheme>
    <a:fontScheme name="WWF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4727</TotalTime>
  <Words>1830</Words>
  <Application>Microsoft Office PowerPoint</Application>
  <PresentationFormat>Произвольный</PresentationFormat>
  <Paragraphs>272</Paragraphs>
  <Slides>12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Office Theme</vt:lpstr>
      <vt:lpstr>2_Blue</vt:lpstr>
      <vt:lpstr>3_Blue</vt:lpstr>
      <vt:lpstr>4_Blue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  Базовые принципы рейтингов открытости в сфере экологической ответственности компаний в трёх отраслевых группах  (НГК, ГМК, ЭГК)  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Ryzhova Evgeniya</dc:creator>
  <cp:lastModifiedBy>Александр Мартынов</cp:lastModifiedBy>
  <cp:revision>253</cp:revision>
  <dcterms:created xsi:type="dcterms:W3CDTF">2018-09-28T13:13:42Z</dcterms:created>
  <dcterms:modified xsi:type="dcterms:W3CDTF">2021-03-05T06:38:21Z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UniqueId">
    <vt:lpwstr>153502</vt:lpwstr>
  </property>
  <property fmtid="{D5CDD505-2E9C-101B-9397-08002B2CF9AE}" pid="3" name="Offisync_UpdateToken">
    <vt:lpwstr>1</vt:lpwstr>
  </property>
  <property fmtid="{D5CDD505-2E9C-101B-9397-08002B2CF9AE}" pid="4" name="Jive_LatestUserAccountName">
    <vt:lpwstr>YChalyy</vt:lpwstr>
  </property>
  <property fmtid="{D5CDD505-2E9C-101B-9397-08002B2CF9AE}" pid="5" name="Offisync_ProviderInitializationData">
    <vt:lpwstr>https://jive.croc.ru</vt:lpwstr>
  </property>
  <property fmtid="{D5CDD505-2E9C-101B-9397-08002B2CF9AE}" pid="6" name="Offisync_ServerID">
    <vt:lpwstr>d81fa5fc-e6d4-4a02-91a9-ab1e2c1de9ed</vt:lpwstr>
  </property>
  <property fmtid="{D5CDD505-2E9C-101B-9397-08002B2CF9AE}" pid="7" name="Jive_VersionGuid">
    <vt:lpwstr>712882cc-35b1-41c0-a2e0-3c0475a63ef3</vt:lpwstr>
  </property>
  <property fmtid="{D5CDD505-2E9C-101B-9397-08002B2CF9AE}" pid="8" name="Jive_ModifiedButNotPublished">
    <vt:lpwstr>True</vt:lpwstr>
  </property>
</Properties>
</file>